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5.xml"/>
  <Override ContentType="application/vnd.ms-office.chartcolorstyle+xml" PartName="/ppt/charts/colors6.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ms-office.chartcolorstyle+xml" PartName="/ppt/charts/colors7.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1.xml"/>
  <Override ContentType="application/vnd.ms-office.chartstyle+xml" PartName="/ppt/charts/style3.xml"/>
  <Override ContentType="application/vnd.ms-office.chartstyle+xml" PartName="/ppt/charts/style4.xml"/>
  <Override ContentType="application/vnd.ms-office.chartstyle+xml" PartName="/ppt/charts/style5.xml"/>
  <Override ContentType="application/vnd.ms-office.chartstyle+xml" PartName="/ppt/charts/style7.xml"/>
  <Override ContentType="application/vnd.ms-office.chartstyle+xml" PartName="/ppt/charts/style1.xml"/>
  <Override ContentType="application/vnd.ms-office.chartstyle+xml" PartName="/ppt/charts/style6.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Corbel"/>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1" roundtripDataSignature="AMtx7mi0Klh2nwGz8tRi+iqFluujIFAb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rbel-bold.fntdata"/><Relationship Id="rId27" Type="http://schemas.openxmlformats.org/officeDocument/2006/relationships/font" Target="fonts/Corbel-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rbel-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Corbel-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0.67583</cdr:y>
    </cdr:from>
    <cdr:to>
      <cdr:x>0.27632</cdr:x>
      <cdr:y>1</cdr:y>
    </cdr:to>
    <cdr:sp macro="" textlink="">
      <cdr:nvSpPr>
        <cdr:cNvPr id="2" name="Oval 1">
          <a:extLst xmlns:a="http://schemas.openxmlformats.org/drawingml/2006/main">
            <a:ext uri="{FF2B5EF4-FFF2-40B4-BE49-F238E27FC236}">
              <a16:creationId xmlns:a16="http://schemas.microsoft.com/office/drawing/2014/main" id="{44F6AC57-D324-48C2-BB09-A870D59C8251}"/>
            </a:ext>
          </a:extLst>
        </cdr:cNvPr>
        <cdr:cNvSpPr/>
      </cdr:nvSpPr>
      <cdr:spPr>
        <a:xfrm xmlns:a="http://schemas.openxmlformats.org/drawingml/2006/main">
          <a:off x="-6735763" y="2751373"/>
          <a:ext cx="1687398" cy="1319752"/>
        </a:xfrm>
        <a:prstGeom xmlns:a="http://schemas.openxmlformats.org/drawingml/2006/main" prst="ellipse">
          <a:avLst/>
        </a:prstGeom>
        <a:solidFill xmlns:a="http://schemas.openxmlformats.org/drawingml/2006/main">
          <a:schemeClr val="bg1"/>
        </a:solidFill>
        <a:ln xmlns:a="http://schemas.openxmlformats.org/drawingml/2006/main">
          <a:solidFill>
            <a:schemeClr val="bg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1e6839b64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261e6839b64_2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61e6839b64_2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can see that crime rate are going up every year(mention that 2023 is not </a:t>
            </a:r>
            <a:r>
              <a:rPr lang="en-US"/>
              <a:t>completed</a:t>
            </a:r>
            <a:r>
              <a:rPr lang="en-US"/>
              <a:t> and missing november and december )</a:t>
            </a:r>
            <a:endParaRPr/>
          </a:p>
        </p:txBody>
      </p:sp>
      <p:sp>
        <p:nvSpPr>
          <p:cNvPr id="414" name="Google Shape;41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found out that more crimes happen in summer-fall time and less time in winter-fall(More tourist, more people outside because it’s warm)</a:t>
            </a:r>
            <a:endParaRPr/>
          </a:p>
        </p:txBody>
      </p:sp>
      <p:sp>
        <p:nvSpPr>
          <p:cNvPr id="424" name="Google Shape;42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61e6839b64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61e6839b64_2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can see how crime goes up in afternoon and evenings </a:t>
            </a:r>
            <a:endParaRPr/>
          </a:p>
        </p:txBody>
      </p:sp>
      <p:sp>
        <p:nvSpPr>
          <p:cNvPr id="456" name="Google Shape;456;g261e6839b64_2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61e6839b64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61e6839b64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261e6839b64_2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5" name="Shape 15"/>
        <p:cNvGrpSpPr/>
        <p:nvPr/>
      </p:nvGrpSpPr>
      <p:grpSpPr>
        <a:xfrm>
          <a:off x="0" y="0"/>
          <a:ext cx="0" cy="0"/>
          <a:chOff x="0" y="0"/>
          <a:chExt cx="0" cy="0"/>
        </a:xfrm>
      </p:grpSpPr>
      <p:sp>
        <p:nvSpPr>
          <p:cNvPr id="16" name="Google Shape;16;p22"/>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4"/>
              </a:buClr>
              <a:buSzPts val="5400"/>
              <a:buFont typeface="Corbel"/>
              <a:buNone/>
              <a:defRPr b="1" sz="5400" cap="none">
                <a:solidFill>
                  <a:schemeClr val="accent4"/>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2"/>
          <p:cNvSpPr/>
          <p:nvPr>
            <p:ph idx="2" type="pic"/>
          </p:nvPr>
        </p:nvSpPr>
        <p:spPr>
          <a:xfrm>
            <a:off x="710812" y="728545"/>
            <a:ext cx="5305661" cy="5305661"/>
          </a:xfrm>
          <a:prstGeom prst="ellipse">
            <a:avLst/>
          </a:prstGeom>
          <a:solidFill>
            <a:schemeClr val="lt2"/>
          </a:solidFill>
          <a:ln>
            <a:noFill/>
          </a:ln>
        </p:spPr>
      </p:sp>
      <p:grpSp>
        <p:nvGrpSpPr>
          <p:cNvPr id="19" name="Google Shape;19;p22"/>
          <p:cNvGrpSpPr/>
          <p:nvPr/>
        </p:nvGrpSpPr>
        <p:grpSpPr>
          <a:xfrm>
            <a:off x="-1728305" y="-2049517"/>
            <a:ext cx="8917229" cy="10769768"/>
            <a:chOff x="11114088" y="2241550"/>
            <a:chExt cx="1905000" cy="2354263"/>
          </a:xfrm>
        </p:grpSpPr>
        <p:sp>
          <p:nvSpPr>
            <p:cNvPr id="20" name="Google Shape;20;p22"/>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22"/>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2" name="Google Shape;22;p22"/>
          <p:cNvPicPr preferRelativeResize="0"/>
          <p:nvPr/>
        </p:nvPicPr>
        <p:blipFill rotWithShape="1">
          <a:blip r:embed="rId2">
            <a:alphaModFix/>
          </a:blip>
          <a:srcRect b="0" l="0" r="0" t="0"/>
          <a:stretch/>
        </p:blipFill>
        <p:spPr>
          <a:xfrm>
            <a:off x="6372999" y="1312605"/>
            <a:ext cx="1745251" cy="673365"/>
          </a:xfrm>
          <a:prstGeom prst="rect">
            <a:avLst/>
          </a:prstGeom>
          <a:noFill/>
          <a:ln>
            <a:noFill/>
          </a:ln>
        </p:spPr>
      </p:pic>
      <p:cxnSp>
        <p:nvCxnSpPr>
          <p:cNvPr id="23" name="Google Shape;23;p22"/>
          <p:cNvCxnSpPr/>
          <p:nvPr/>
        </p:nvCxnSpPr>
        <p:spPr>
          <a:xfrm>
            <a:off x="6469778" y="4233582"/>
            <a:ext cx="2532336" cy="0"/>
          </a:xfrm>
          <a:prstGeom prst="straightConnector1">
            <a:avLst/>
          </a:prstGeom>
          <a:noFill/>
          <a:ln cap="flat" cmpd="sng" w="9525">
            <a:solidFill>
              <a:schemeClr val="accent6"/>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118" name="Shape 118"/>
        <p:cNvGrpSpPr/>
        <p:nvPr/>
      </p:nvGrpSpPr>
      <p:grpSpPr>
        <a:xfrm>
          <a:off x="0" y="0"/>
          <a:ext cx="0" cy="0"/>
          <a:chOff x="0" y="0"/>
          <a:chExt cx="0" cy="0"/>
        </a:xfrm>
      </p:grpSpPr>
      <p:sp>
        <p:nvSpPr>
          <p:cNvPr id="119" name="Google Shape;119;p31"/>
          <p:cNvSpPr/>
          <p:nvPr/>
        </p:nvSpPr>
        <p:spPr>
          <a:xfrm>
            <a:off x="0" y="0"/>
            <a:ext cx="12192000"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31"/>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31"/>
          <p:cNvSpPr txBox="1"/>
          <p:nvPr>
            <p:ph idx="1" type="body"/>
          </p:nvPr>
        </p:nvSpPr>
        <p:spPr>
          <a:xfrm>
            <a:off x="2139388" y="1154832"/>
            <a:ext cx="7900525" cy="76446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800"/>
              <a:buNone/>
              <a:defRPr sz="1800" cap="none">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122" name="Google Shape;122;p31"/>
          <p:cNvPicPr preferRelativeResize="0"/>
          <p:nvPr/>
        </p:nvPicPr>
        <p:blipFill rotWithShape="1">
          <a:blip r:embed="rId2">
            <a:alphaModFix/>
          </a:blip>
          <a:srcRect b="0" l="0" r="0" t="0"/>
          <a:stretch/>
        </p:blipFill>
        <p:spPr>
          <a:xfrm>
            <a:off x="469638" y="6260507"/>
            <a:ext cx="1075427" cy="414929"/>
          </a:xfrm>
          <a:prstGeom prst="rect">
            <a:avLst/>
          </a:prstGeom>
          <a:noFill/>
          <a:ln>
            <a:noFill/>
          </a:ln>
        </p:spPr>
      </p:pic>
      <p:sp>
        <p:nvSpPr>
          <p:cNvPr id="123" name="Google Shape;123;p31"/>
          <p:cNvSpPr/>
          <p:nvPr/>
        </p:nvSpPr>
        <p:spPr>
          <a:xfrm>
            <a:off x="11371669" y="6409397"/>
            <a:ext cx="280051" cy="28005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31"/>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rgbClr val="2C567A"/>
                </a:solidFill>
                <a:latin typeface="Calibri"/>
                <a:ea typeface="Calibri"/>
                <a:cs typeface="Calibri"/>
                <a:sym typeface="Calibri"/>
              </a:defRPr>
            </a:lvl1pPr>
            <a:lvl2pPr indent="0" lvl="1" marL="0" algn="ctr">
              <a:spcBef>
                <a:spcPts val="0"/>
              </a:spcBef>
              <a:buNone/>
              <a:defRPr sz="900">
                <a:solidFill>
                  <a:srgbClr val="2C567A"/>
                </a:solidFill>
                <a:latin typeface="Calibri"/>
                <a:ea typeface="Calibri"/>
                <a:cs typeface="Calibri"/>
                <a:sym typeface="Calibri"/>
              </a:defRPr>
            </a:lvl2pPr>
            <a:lvl3pPr indent="0" lvl="2" marL="0" algn="ctr">
              <a:spcBef>
                <a:spcPts val="0"/>
              </a:spcBef>
              <a:buNone/>
              <a:defRPr sz="900">
                <a:solidFill>
                  <a:srgbClr val="2C567A"/>
                </a:solidFill>
                <a:latin typeface="Calibri"/>
                <a:ea typeface="Calibri"/>
                <a:cs typeface="Calibri"/>
                <a:sym typeface="Calibri"/>
              </a:defRPr>
            </a:lvl3pPr>
            <a:lvl4pPr indent="0" lvl="3" marL="0" algn="ctr">
              <a:spcBef>
                <a:spcPts val="0"/>
              </a:spcBef>
              <a:buNone/>
              <a:defRPr sz="900">
                <a:solidFill>
                  <a:srgbClr val="2C567A"/>
                </a:solidFill>
                <a:latin typeface="Calibri"/>
                <a:ea typeface="Calibri"/>
                <a:cs typeface="Calibri"/>
                <a:sym typeface="Calibri"/>
              </a:defRPr>
            </a:lvl4pPr>
            <a:lvl5pPr indent="0" lvl="4" marL="0" algn="ctr">
              <a:spcBef>
                <a:spcPts val="0"/>
              </a:spcBef>
              <a:buNone/>
              <a:defRPr sz="900">
                <a:solidFill>
                  <a:srgbClr val="2C567A"/>
                </a:solidFill>
                <a:latin typeface="Calibri"/>
                <a:ea typeface="Calibri"/>
                <a:cs typeface="Calibri"/>
                <a:sym typeface="Calibri"/>
              </a:defRPr>
            </a:lvl5pPr>
            <a:lvl6pPr indent="0" lvl="5" marL="0" algn="ctr">
              <a:spcBef>
                <a:spcPts val="0"/>
              </a:spcBef>
              <a:buNone/>
              <a:defRPr sz="900">
                <a:solidFill>
                  <a:srgbClr val="2C567A"/>
                </a:solidFill>
                <a:latin typeface="Calibri"/>
                <a:ea typeface="Calibri"/>
                <a:cs typeface="Calibri"/>
                <a:sym typeface="Calibri"/>
              </a:defRPr>
            </a:lvl6pPr>
            <a:lvl7pPr indent="0" lvl="6" marL="0" algn="ctr">
              <a:spcBef>
                <a:spcPts val="0"/>
              </a:spcBef>
              <a:buNone/>
              <a:defRPr sz="900">
                <a:solidFill>
                  <a:srgbClr val="2C567A"/>
                </a:solidFill>
                <a:latin typeface="Calibri"/>
                <a:ea typeface="Calibri"/>
                <a:cs typeface="Calibri"/>
                <a:sym typeface="Calibri"/>
              </a:defRPr>
            </a:lvl7pPr>
            <a:lvl8pPr indent="0" lvl="7" marL="0" algn="ctr">
              <a:spcBef>
                <a:spcPts val="0"/>
              </a:spcBef>
              <a:buNone/>
              <a:defRPr sz="900">
                <a:solidFill>
                  <a:srgbClr val="2C567A"/>
                </a:solidFill>
                <a:latin typeface="Calibri"/>
                <a:ea typeface="Calibri"/>
                <a:cs typeface="Calibri"/>
                <a:sym typeface="Calibri"/>
              </a:defRPr>
            </a:lvl8pPr>
            <a:lvl9pPr indent="0" lvl="8" marL="0" algn="ctr">
              <a:spcBef>
                <a:spcPts val="0"/>
              </a:spcBef>
              <a:buNone/>
              <a:defRPr sz="900">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25" name="Google Shape;125;p31"/>
          <p:cNvSpPr/>
          <p:nvPr>
            <p:ph idx="2" type="pic"/>
          </p:nvPr>
        </p:nvSpPr>
        <p:spPr>
          <a:xfrm>
            <a:off x="2993041" y="2270376"/>
            <a:ext cx="6206400" cy="4587625"/>
          </a:xfrm>
          <a:prstGeom prst="rect">
            <a:avLst/>
          </a:prstGeom>
          <a:solidFill>
            <a:schemeClr val="lt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3">
  <p:cSld name="Title and Content 03">
    <p:spTree>
      <p:nvGrpSpPr>
        <p:cNvPr id="126" name="Shape 126"/>
        <p:cNvGrpSpPr/>
        <p:nvPr/>
      </p:nvGrpSpPr>
      <p:grpSpPr>
        <a:xfrm>
          <a:off x="0" y="0"/>
          <a:ext cx="0" cy="0"/>
          <a:chOff x="0" y="0"/>
          <a:chExt cx="0" cy="0"/>
        </a:xfrm>
      </p:grpSpPr>
      <p:sp>
        <p:nvSpPr>
          <p:cNvPr id="127" name="Google Shape;127;p32"/>
          <p:cNvSpPr/>
          <p:nvPr/>
        </p:nvSpPr>
        <p:spPr>
          <a:xfrm>
            <a:off x="8308181" y="1630018"/>
            <a:ext cx="3883819" cy="437321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32"/>
          <p:cNvSpPr/>
          <p:nvPr/>
        </p:nvSpPr>
        <p:spPr>
          <a:xfrm>
            <a:off x="9833702" y="1823757"/>
            <a:ext cx="832104" cy="832104"/>
          </a:xfrm>
          <a:prstGeom prst="ellipse">
            <a:avLst/>
          </a:prstGeom>
          <a:solidFill>
            <a:schemeClr val="accent4"/>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32"/>
          <p:cNvSpPr/>
          <p:nvPr>
            <p:ph idx="2" type="pic"/>
          </p:nvPr>
        </p:nvSpPr>
        <p:spPr>
          <a:xfrm>
            <a:off x="9998318" y="1988373"/>
            <a:ext cx="502873" cy="502873"/>
          </a:xfrm>
          <a:prstGeom prst="rect">
            <a:avLst/>
          </a:prstGeom>
          <a:noFill/>
          <a:ln>
            <a:noFill/>
          </a:ln>
        </p:spPr>
      </p:sp>
      <p:sp>
        <p:nvSpPr>
          <p:cNvPr id="130" name="Google Shape;130;p32"/>
          <p:cNvSpPr/>
          <p:nvPr/>
        </p:nvSpPr>
        <p:spPr>
          <a:xfrm>
            <a:off x="0" y="1630018"/>
            <a:ext cx="3883819" cy="437321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32"/>
          <p:cNvSpPr/>
          <p:nvPr/>
        </p:nvSpPr>
        <p:spPr>
          <a:xfrm>
            <a:off x="1526011" y="1823757"/>
            <a:ext cx="832104" cy="832104"/>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32"/>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32"/>
          <p:cNvSpPr txBox="1"/>
          <p:nvPr>
            <p:ph idx="1" type="body"/>
          </p:nvPr>
        </p:nvSpPr>
        <p:spPr>
          <a:xfrm>
            <a:off x="219126" y="3207024"/>
            <a:ext cx="3445566" cy="2504663"/>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32"/>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5" name="Google Shape;135;p32"/>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36" name="Google Shape;136;p32"/>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32"/>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38" name="Google Shape;138;p32"/>
          <p:cNvSpPr/>
          <p:nvPr>
            <p:ph idx="3" type="pic"/>
          </p:nvPr>
        </p:nvSpPr>
        <p:spPr>
          <a:xfrm>
            <a:off x="3883819" y="1630018"/>
            <a:ext cx="4424362" cy="4373217"/>
          </a:xfrm>
          <a:prstGeom prst="rect">
            <a:avLst/>
          </a:prstGeom>
          <a:solidFill>
            <a:srgbClr val="D0CECE"/>
          </a:solidFill>
          <a:ln>
            <a:noFill/>
          </a:ln>
        </p:spPr>
      </p:sp>
      <p:sp>
        <p:nvSpPr>
          <p:cNvPr id="139" name="Google Shape;139;p32"/>
          <p:cNvSpPr txBox="1"/>
          <p:nvPr>
            <p:ph idx="4" type="body"/>
          </p:nvPr>
        </p:nvSpPr>
        <p:spPr>
          <a:xfrm>
            <a:off x="8527490" y="3207024"/>
            <a:ext cx="3445200" cy="2504663"/>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32"/>
          <p:cNvSpPr txBox="1"/>
          <p:nvPr>
            <p:ph idx="5" type="body"/>
          </p:nvPr>
        </p:nvSpPr>
        <p:spPr>
          <a:xfrm>
            <a:off x="219126" y="2711636"/>
            <a:ext cx="3445566"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32"/>
          <p:cNvSpPr txBox="1"/>
          <p:nvPr>
            <p:ph idx="6" type="body"/>
          </p:nvPr>
        </p:nvSpPr>
        <p:spPr>
          <a:xfrm>
            <a:off x="8527124" y="2711636"/>
            <a:ext cx="3445566"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32"/>
          <p:cNvSpPr/>
          <p:nvPr>
            <p:ph idx="7" type="pic"/>
          </p:nvPr>
        </p:nvSpPr>
        <p:spPr>
          <a:xfrm>
            <a:off x="1690627" y="1988373"/>
            <a:ext cx="502873" cy="50287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3" name="Shape 143"/>
        <p:cNvGrpSpPr/>
        <p:nvPr/>
      </p:nvGrpSpPr>
      <p:grpSpPr>
        <a:xfrm>
          <a:off x="0" y="0"/>
          <a:ext cx="0" cy="0"/>
          <a:chOff x="0" y="0"/>
          <a:chExt cx="0" cy="0"/>
        </a:xfrm>
      </p:grpSpPr>
      <p:sp>
        <p:nvSpPr>
          <p:cNvPr id="144" name="Google Shape;144;p33"/>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5" name="Google Shape;145;p33"/>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46" name="Google Shape;146;p33"/>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33"/>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48" name="Google Shape;148;p33"/>
          <p:cNvGrpSpPr/>
          <p:nvPr/>
        </p:nvGrpSpPr>
        <p:grpSpPr>
          <a:xfrm rot="-2149226">
            <a:off x="7430044" y="-1843126"/>
            <a:ext cx="4436224" cy="5482435"/>
            <a:chOff x="11114088" y="2241550"/>
            <a:chExt cx="1905000" cy="2354263"/>
          </a:xfrm>
        </p:grpSpPr>
        <p:sp>
          <p:nvSpPr>
            <p:cNvPr id="149" name="Google Shape;149;p33"/>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33"/>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33"/>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Team Slide">
    <p:spTree>
      <p:nvGrpSpPr>
        <p:cNvPr id="152" name="Shape 152"/>
        <p:cNvGrpSpPr/>
        <p:nvPr/>
      </p:nvGrpSpPr>
      <p:grpSpPr>
        <a:xfrm>
          <a:off x="0" y="0"/>
          <a:ext cx="0" cy="0"/>
          <a:chOff x="0" y="0"/>
          <a:chExt cx="0" cy="0"/>
        </a:xfrm>
      </p:grpSpPr>
      <p:grpSp>
        <p:nvGrpSpPr>
          <p:cNvPr id="153" name="Google Shape;153;p34"/>
          <p:cNvGrpSpPr/>
          <p:nvPr/>
        </p:nvGrpSpPr>
        <p:grpSpPr>
          <a:xfrm rot="-2149226">
            <a:off x="7430044" y="-1843126"/>
            <a:ext cx="4436224" cy="5482435"/>
            <a:chOff x="11114088" y="2241550"/>
            <a:chExt cx="1905000" cy="2354263"/>
          </a:xfrm>
        </p:grpSpPr>
        <p:sp>
          <p:nvSpPr>
            <p:cNvPr id="154" name="Google Shape;154;p34"/>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34"/>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34"/>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7" name="Google Shape;157;p34"/>
          <p:cNvSpPr/>
          <p:nvPr/>
        </p:nvSpPr>
        <p:spPr>
          <a:xfrm>
            <a:off x="954140"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34"/>
          <p:cNvSpPr/>
          <p:nvPr/>
        </p:nvSpPr>
        <p:spPr>
          <a:xfrm>
            <a:off x="3807539"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34"/>
          <p:cNvSpPr/>
          <p:nvPr/>
        </p:nvSpPr>
        <p:spPr>
          <a:xfrm>
            <a:off x="6646275"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34"/>
          <p:cNvSpPr/>
          <p:nvPr/>
        </p:nvSpPr>
        <p:spPr>
          <a:xfrm>
            <a:off x="9498658" y="1698469"/>
            <a:ext cx="1729332" cy="1729332"/>
          </a:xfrm>
          <a:prstGeom prst="ellipse">
            <a:avLst/>
          </a:prstGeom>
          <a:solidFill>
            <a:schemeClr val="dk1">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34"/>
          <p:cNvSpPr/>
          <p:nvPr/>
        </p:nvSpPr>
        <p:spPr>
          <a:xfrm>
            <a:off x="4011967"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 name="Google Shape;162;p34"/>
          <p:cNvSpPr/>
          <p:nvPr/>
        </p:nvSpPr>
        <p:spPr>
          <a:xfrm>
            <a:off x="6850703"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34"/>
          <p:cNvSpPr/>
          <p:nvPr/>
        </p:nvSpPr>
        <p:spPr>
          <a:xfrm>
            <a:off x="9703086"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34"/>
          <p:cNvSpPr/>
          <p:nvPr/>
        </p:nvSpPr>
        <p:spPr>
          <a:xfrm>
            <a:off x="1158568"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34"/>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34"/>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7" name="Google Shape;167;p34"/>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68" name="Google Shape;168;p34"/>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3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70" name="Google Shape;170;p34"/>
          <p:cNvSpPr/>
          <p:nvPr>
            <p:ph idx="2" type="pic"/>
          </p:nvPr>
        </p:nvSpPr>
        <p:spPr>
          <a:xfrm>
            <a:off x="1103638" y="1848535"/>
            <a:ext cx="1430337" cy="1430337"/>
          </a:xfrm>
          <a:prstGeom prst="ellipse">
            <a:avLst/>
          </a:prstGeom>
          <a:solidFill>
            <a:schemeClr val="lt2"/>
          </a:solidFill>
          <a:ln>
            <a:noFill/>
          </a:ln>
        </p:spPr>
      </p:sp>
      <p:sp>
        <p:nvSpPr>
          <p:cNvPr id="171" name="Google Shape;171;p34"/>
          <p:cNvSpPr/>
          <p:nvPr>
            <p:ph idx="3" type="pic"/>
          </p:nvPr>
        </p:nvSpPr>
        <p:spPr>
          <a:xfrm>
            <a:off x="3957037" y="1848535"/>
            <a:ext cx="1430337" cy="1430337"/>
          </a:xfrm>
          <a:prstGeom prst="ellipse">
            <a:avLst/>
          </a:prstGeom>
          <a:solidFill>
            <a:schemeClr val="lt2"/>
          </a:solidFill>
          <a:ln>
            <a:noFill/>
          </a:ln>
        </p:spPr>
      </p:sp>
      <p:sp>
        <p:nvSpPr>
          <p:cNvPr id="172" name="Google Shape;172;p34"/>
          <p:cNvSpPr/>
          <p:nvPr>
            <p:ph idx="4" type="pic"/>
          </p:nvPr>
        </p:nvSpPr>
        <p:spPr>
          <a:xfrm>
            <a:off x="6795773" y="1848535"/>
            <a:ext cx="1430337" cy="1430337"/>
          </a:xfrm>
          <a:prstGeom prst="ellipse">
            <a:avLst/>
          </a:prstGeom>
          <a:solidFill>
            <a:schemeClr val="lt2"/>
          </a:solidFill>
          <a:ln>
            <a:noFill/>
          </a:ln>
        </p:spPr>
      </p:sp>
      <p:sp>
        <p:nvSpPr>
          <p:cNvPr id="173" name="Google Shape;173;p34"/>
          <p:cNvSpPr/>
          <p:nvPr>
            <p:ph idx="5" type="pic"/>
          </p:nvPr>
        </p:nvSpPr>
        <p:spPr>
          <a:xfrm>
            <a:off x="9648156" y="1848535"/>
            <a:ext cx="1430337" cy="1430337"/>
          </a:xfrm>
          <a:prstGeom prst="ellipse">
            <a:avLst/>
          </a:prstGeom>
          <a:solidFill>
            <a:schemeClr val="lt2"/>
          </a:solidFill>
          <a:ln>
            <a:noFill/>
          </a:ln>
        </p:spPr>
      </p:sp>
      <p:sp>
        <p:nvSpPr>
          <p:cNvPr id="174" name="Google Shape;174;p34"/>
          <p:cNvSpPr txBox="1"/>
          <p:nvPr>
            <p:ph idx="1" type="body"/>
          </p:nvPr>
        </p:nvSpPr>
        <p:spPr>
          <a:xfrm>
            <a:off x="524454"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34"/>
          <p:cNvSpPr txBox="1"/>
          <p:nvPr>
            <p:ph idx="6" type="body"/>
          </p:nvPr>
        </p:nvSpPr>
        <p:spPr>
          <a:xfrm>
            <a:off x="524454"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34"/>
          <p:cNvSpPr txBox="1"/>
          <p:nvPr>
            <p:ph idx="7" type="body"/>
          </p:nvPr>
        </p:nvSpPr>
        <p:spPr>
          <a:xfrm>
            <a:off x="3377853"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34"/>
          <p:cNvSpPr txBox="1"/>
          <p:nvPr>
            <p:ph idx="8" type="body"/>
          </p:nvPr>
        </p:nvSpPr>
        <p:spPr>
          <a:xfrm>
            <a:off x="3377853"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34"/>
          <p:cNvSpPr txBox="1"/>
          <p:nvPr>
            <p:ph idx="9" type="body"/>
          </p:nvPr>
        </p:nvSpPr>
        <p:spPr>
          <a:xfrm>
            <a:off x="6216589"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34"/>
          <p:cNvSpPr txBox="1"/>
          <p:nvPr>
            <p:ph idx="13" type="body"/>
          </p:nvPr>
        </p:nvSpPr>
        <p:spPr>
          <a:xfrm>
            <a:off x="6216589"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34"/>
          <p:cNvSpPr txBox="1"/>
          <p:nvPr>
            <p:ph idx="14" type="body"/>
          </p:nvPr>
        </p:nvSpPr>
        <p:spPr>
          <a:xfrm>
            <a:off x="9068972"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34"/>
          <p:cNvSpPr txBox="1"/>
          <p:nvPr>
            <p:ph idx="15" type="body"/>
          </p:nvPr>
        </p:nvSpPr>
        <p:spPr>
          <a:xfrm>
            <a:off x="9068972"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82" name="Shape 182"/>
        <p:cNvGrpSpPr/>
        <p:nvPr/>
      </p:nvGrpSpPr>
      <p:grpSpPr>
        <a:xfrm>
          <a:off x="0" y="0"/>
          <a:ext cx="0" cy="0"/>
          <a:chOff x="0" y="0"/>
          <a:chExt cx="0" cy="0"/>
        </a:xfrm>
      </p:grpSpPr>
      <p:sp>
        <p:nvSpPr>
          <p:cNvPr id="183" name="Google Shape;183;p35"/>
          <p:cNvSpPr/>
          <p:nvPr/>
        </p:nvSpPr>
        <p:spPr>
          <a:xfrm>
            <a:off x="0" y="0"/>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35"/>
          <p:cNvSpPr/>
          <p:nvPr/>
        </p:nvSpPr>
        <p:spPr>
          <a:xfrm>
            <a:off x="754010" y="708293"/>
            <a:ext cx="5334029" cy="5334029"/>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35"/>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35"/>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7" name="Google Shape;187;p35"/>
          <p:cNvGrpSpPr/>
          <p:nvPr/>
        </p:nvGrpSpPr>
        <p:grpSpPr>
          <a:xfrm>
            <a:off x="-1728305" y="-2049517"/>
            <a:ext cx="8917229" cy="10769768"/>
            <a:chOff x="11114088" y="2241550"/>
            <a:chExt cx="1905000" cy="2354263"/>
          </a:xfrm>
        </p:grpSpPr>
        <p:sp>
          <p:nvSpPr>
            <p:cNvPr id="188" name="Google Shape;188;p35"/>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35"/>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90" name="Google Shape;190;p35"/>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91" name="Google Shape;191;p35"/>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2" name="Shape 192"/>
        <p:cNvGrpSpPr/>
        <p:nvPr/>
      </p:nvGrpSpPr>
      <p:grpSpPr>
        <a:xfrm>
          <a:off x="0" y="0"/>
          <a:ext cx="0" cy="0"/>
          <a:chOff x="0" y="0"/>
          <a:chExt cx="0" cy="0"/>
        </a:xfrm>
      </p:grpSpPr>
      <p:sp>
        <p:nvSpPr>
          <p:cNvPr id="193" name="Google Shape;193;p36"/>
          <p:cNvSpPr/>
          <p:nvPr/>
        </p:nvSpPr>
        <p:spPr>
          <a:xfrm>
            <a:off x="0" y="0"/>
            <a:ext cx="12192000"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36"/>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5" name="Google Shape;195;p36"/>
          <p:cNvPicPr preferRelativeResize="0"/>
          <p:nvPr/>
        </p:nvPicPr>
        <p:blipFill rotWithShape="1">
          <a:blip r:embed="rId2">
            <a:alphaModFix/>
          </a:blip>
          <a:srcRect b="0" l="0" r="0" t="0"/>
          <a:stretch/>
        </p:blipFill>
        <p:spPr>
          <a:xfrm>
            <a:off x="469638" y="6260507"/>
            <a:ext cx="1075427" cy="414929"/>
          </a:xfrm>
          <a:prstGeom prst="rect">
            <a:avLst/>
          </a:prstGeom>
          <a:noFill/>
          <a:ln>
            <a:noFill/>
          </a:ln>
        </p:spPr>
      </p:pic>
      <p:sp>
        <p:nvSpPr>
          <p:cNvPr id="196" name="Google Shape;196;p36"/>
          <p:cNvSpPr/>
          <p:nvPr/>
        </p:nvSpPr>
        <p:spPr>
          <a:xfrm>
            <a:off x="11371669" y="6409397"/>
            <a:ext cx="280051" cy="28005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3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rgbClr val="2C567A"/>
                </a:solidFill>
                <a:latin typeface="Calibri"/>
                <a:ea typeface="Calibri"/>
                <a:cs typeface="Calibri"/>
                <a:sym typeface="Calibri"/>
              </a:defRPr>
            </a:lvl1pPr>
            <a:lvl2pPr indent="0" lvl="1" marL="0" algn="ctr">
              <a:spcBef>
                <a:spcPts val="0"/>
              </a:spcBef>
              <a:buNone/>
              <a:defRPr sz="900">
                <a:solidFill>
                  <a:srgbClr val="2C567A"/>
                </a:solidFill>
                <a:latin typeface="Calibri"/>
                <a:ea typeface="Calibri"/>
                <a:cs typeface="Calibri"/>
                <a:sym typeface="Calibri"/>
              </a:defRPr>
            </a:lvl2pPr>
            <a:lvl3pPr indent="0" lvl="2" marL="0" algn="ctr">
              <a:spcBef>
                <a:spcPts val="0"/>
              </a:spcBef>
              <a:buNone/>
              <a:defRPr sz="900">
                <a:solidFill>
                  <a:srgbClr val="2C567A"/>
                </a:solidFill>
                <a:latin typeface="Calibri"/>
                <a:ea typeface="Calibri"/>
                <a:cs typeface="Calibri"/>
                <a:sym typeface="Calibri"/>
              </a:defRPr>
            </a:lvl3pPr>
            <a:lvl4pPr indent="0" lvl="3" marL="0" algn="ctr">
              <a:spcBef>
                <a:spcPts val="0"/>
              </a:spcBef>
              <a:buNone/>
              <a:defRPr sz="900">
                <a:solidFill>
                  <a:srgbClr val="2C567A"/>
                </a:solidFill>
                <a:latin typeface="Calibri"/>
                <a:ea typeface="Calibri"/>
                <a:cs typeface="Calibri"/>
                <a:sym typeface="Calibri"/>
              </a:defRPr>
            </a:lvl4pPr>
            <a:lvl5pPr indent="0" lvl="4" marL="0" algn="ctr">
              <a:spcBef>
                <a:spcPts val="0"/>
              </a:spcBef>
              <a:buNone/>
              <a:defRPr sz="900">
                <a:solidFill>
                  <a:srgbClr val="2C567A"/>
                </a:solidFill>
                <a:latin typeface="Calibri"/>
                <a:ea typeface="Calibri"/>
                <a:cs typeface="Calibri"/>
                <a:sym typeface="Calibri"/>
              </a:defRPr>
            </a:lvl5pPr>
            <a:lvl6pPr indent="0" lvl="5" marL="0" algn="ctr">
              <a:spcBef>
                <a:spcPts val="0"/>
              </a:spcBef>
              <a:buNone/>
              <a:defRPr sz="900">
                <a:solidFill>
                  <a:srgbClr val="2C567A"/>
                </a:solidFill>
                <a:latin typeface="Calibri"/>
                <a:ea typeface="Calibri"/>
                <a:cs typeface="Calibri"/>
                <a:sym typeface="Calibri"/>
              </a:defRPr>
            </a:lvl6pPr>
            <a:lvl7pPr indent="0" lvl="6" marL="0" algn="ctr">
              <a:spcBef>
                <a:spcPts val="0"/>
              </a:spcBef>
              <a:buNone/>
              <a:defRPr sz="900">
                <a:solidFill>
                  <a:srgbClr val="2C567A"/>
                </a:solidFill>
                <a:latin typeface="Calibri"/>
                <a:ea typeface="Calibri"/>
                <a:cs typeface="Calibri"/>
                <a:sym typeface="Calibri"/>
              </a:defRPr>
            </a:lvl7pPr>
            <a:lvl8pPr indent="0" lvl="7" marL="0" algn="ctr">
              <a:spcBef>
                <a:spcPts val="0"/>
              </a:spcBef>
              <a:buNone/>
              <a:defRPr sz="900">
                <a:solidFill>
                  <a:srgbClr val="2C567A"/>
                </a:solidFill>
                <a:latin typeface="Calibri"/>
                <a:ea typeface="Calibri"/>
                <a:cs typeface="Calibri"/>
                <a:sym typeface="Calibri"/>
              </a:defRPr>
            </a:lvl8pPr>
            <a:lvl9pPr indent="0" lvl="8" marL="0" algn="ctr">
              <a:spcBef>
                <a:spcPts val="0"/>
              </a:spcBef>
              <a:buNone/>
              <a:defRPr sz="900">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98" name="Google Shape;198;p36"/>
          <p:cNvGrpSpPr/>
          <p:nvPr/>
        </p:nvGrpSpPr>
        <p:grpSpPr>
          <a:xfrm rot="-5400000">
            <a:off x="1637386" y="1473117"/>
            <a:ext cx="8917229" cy="10769768"/>
            <a:chOff x="-1728305" y="-2049517"/>
            <a:chExt cx="8917229" cy="10769768"/>
          </a:xfrm>
        </p:grpSpPr>
        <p:sp>
          <p:nvSpPr>
            <p:cNvPr id="199" name="Google Shape;199;p36"/>
            <p:cNvSpPr/>
            <p:nvPr/>
          </p:nvSpPr>
          <p:spPr>
            <a:xfrm>
              <a:off x="754010" y="708293"/>
              <a:ext cx="5334029" cy="5334029"/>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0" name="Google Shape;200;p36"/>
            <p:cNvGrpSpPr/>
            <p:nvPr/>
          </p:nvGrpSpPr>
          <p:grpSpPr>
            <a:xfrm>
              <a:off x="-1728305" y="-2049517"/>
              <a:ext cx="8917229" cy="10769768"/>
              <a:chOff x="11114088" y="2241550"/>
              <a:chExt cx="1905000" cy="2354263"/>
            </a:xfrm>
          </p:grpSpPr>
          <p:sp>
            <p:nvSpPr>
              <p:cNvPr id="201" name="Google Shape;201;p3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3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03" name="Google Shape;203;p36"/>
          <p:cNvSpPr txBox="1"/>
          <p:nvPr>
            <p:ph idx="1" type="body"/>
          </p:nvPr>
        </p:nvSpPr>
        <p:spPr>
          <a:xfrm>
            <a:off x="831850" y="1153348"/>
            <a:ext cx="10515600" cy="64854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800"/>
              <a:buNone/>
              <a:defRPr sz="18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4" name="Shape 204"/>
        <p:cNvGrpSpPr/>
        <p:nvPr/>
      </p:nvGrpSpPr>
      <p:grpSpPr>
        <a:xfrm>
          <a:off x="0" y="0"/>
          <a:ext cx="0" cy="0"/>
          <a:chOff x="0" y="0"/>
          <a:chExt cx="0" cy="0"/>
        </a:xfrm>
      </p:grpSpPr>
      <p:grpSp>
        <p:nvGrpSpPr>
          <p:cNvPr id="205" name="Google Shape;205;p37"/>
          <p:cNvGrpSpPr/>
          <p:nvPr/>
        </p:nvGrpSpPr>
        <p:grpSpPr>
          <a:xfrm rot="-2149226">
            <a:off x="7430044" y="-1843126"/>
            <a:ext cx="4436224" cy="5482435"/>
            <a:chOff x="11114088" y="2241550"/>
            <a:chExt cx="1905000" cy="2354263"/>
          </a:xfrm>
        </p:grpSpPr>
        <p:sp>
          <p:nvSpPr>
            <p:cNvPr id="206" name="Google Shape;206;p3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3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37"/>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9" name="Google Shape;209;p37"/>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0" name="Google Shape;210;p37"/>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211" name="Google Shape;211;p37"/>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3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13" name="Google Shape;213;p37"/>
          <p:cNvSpPr txBox="1"/>
          <p:nvPr>
            <p:ph type="title"/>
          </p:nvPr>
        </p:nvSpPr>
        <p:spPr>
          <a:xfrm>
            <a:off x="515938" y="365125"/>
            <a:ext cx="1083786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37"/>
          <p:cNvSpPr txBox="1"/>
          <p:nvPr>
            <p:ph idx="1" type="body"/>
          </p:nvPr>
        </p:nvSpPr>
        <p:spPr>
          <a:xfrm>
            <a:off x="515938" y="1825625"/>
            <a:ext cx="10837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5" name="Shape 215"/>
        <p:cNvGrpSpPr/>
        <p:nvPr/>
      </p:nvGrpSpPr>
      <p:grpSpPr>
        <a:xfrm>
          <a:off x="0" y="0"/>
          <a:ext cx="0" cy="0"/>
          <a:chOff x="0" y="0"/>
          <a:chExt cx="0" cy="0"/>
        </a:xfrm>
      </p:grpSpPr>
      <p:grpSp>
        <p:nvGrpSpPr>
          <p:cNvPr id="216" name="Google Shape;216;p38"/>
          <p:cNvGrpSpPr/>
          <p:nvPr/>
        </p:nvGrpSpPr>
        <p:grpSpPr>
          <a:xfrm rot="-2149226">
            <a:off x="7430044" y="-1843126"/>
            <a:ext cx="4436224" cy="5482435"/>
            <a:chOff x="11114088" y="2241550"/>
            <a:chExt cx="1905000" cy="2354263"/>
          </a:xfrm>
        </p:grpSpPr>
        <p:sp>
          <p:nvSpPr>
            <p:cNvPr id="217" name="Google Shape;217;p3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3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38"/>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0" name="Google Shape;220;p38"/>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1" name="Google Shape;221;p38"/>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222" name="Google Shape;222;p38"/>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38"/>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24" name="Google Shape;224;p38"/>
          <p:cNvSpPr txBox="1"/>
          <p:nvPr>
            <p:ph type="title"/>
          </p:nvPr>
        </p:nvSpPr>
        <p:spPr>
          <a:xfrm>
            <a:off x="515938" y="365125"/>
            <a:ext cx="1083786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8"/>
          <p:cNvSpPr txBox="1"/>
          <p:nvPr>
            <p:ph idx="1" type="body"/>
          </p:nvPr>
        </p:nvSpPr>
        <p:spPr>
          <a:xfrm>
            <a:off x="515938" y="1825625"/>
            <a:ext cx="5503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27" name="Shape 227"/>
        <p:cNvGrpSpPr/>
        <p:nvPr/>
      </p:nvGrpSpPr>
      <p:grpSpPr>
        <a:xfrm>
          <a:off x="0" y="0"/>
          <a:ext cx="0" cy="0"/>
          <a:chOff x="0" y="0"/>
          <a:chExt cx="0" cy="0"/>
        </a:xfrm>
      </p:grpSpPr>
      <p:grpSp>
        <p:nvGrpSpPr>
          <p:cNvPr id="228" name="Google Shape;228;p39"/>
          <p:cNvGrpSpPr/>
          <p:nvPr/>
        </p:nvGrpSpPr>
        <p:grpSpPr>
          <a:xfrm rot="-2149226">
            <a:off x="7430044" y="-1843126"/>
            <a:ext cx="4436224" cy="5482435"/>
            <a:chOff x="11114088" y="2241550"/>
            <a:chExt cx="1905000" cy="2354263"/>
          </a:xfrm>
        </p:grpSpPr>
        <p:sp>
          <p:nvSpPr>
            <p:cNvPr id="229" name="Google Shape;229;p3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3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39"/>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2" name="Google Shape;232;p39"/>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3" name="Google Shape;233;p39"/>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234" name="Google Shape;234;p39"/>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39"/>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36" name="Google Shape;236;p39"/>
          <p:cNvSpPr txBox="1"/>
          <p:nvPr>
            <p:ph type="title"/>
          </p:nvPr>
        </p:nvSpPr>
        <p:spPr>
          <a:xfrm>
            <a:off x="515938" y="365125"/>
            <a:ext cx="1083786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9"/>
          <p:cNvSpPr txBox="1"/>
          <p:nvPr>
            <p:ph idx="1" type="body"/>
          </p:nvPr>
        </p:nvSpPr>
        <p:spPr>
          <a:xfrm>
            <a:off x="51593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400"/>
              <a:buNone/>
              <a:defRPr b="1" sz="2400">
                <a:solidFill>
                  <a:schemeClr val="accent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p39"/>
          <p:cNvSpPr txBox="1"/>
          <p:nvPr>
            <p:ph idx="2" type="body"/>
          </p:nvPr>
        </p:nvSpPr>
        <p:spPr>
          <a:xfrm>
            <a:off x="51593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5"/>
              </a:buClr>
              <a:buSzPts val="2400"/>
              <a:buNone/>
              <a:defRPr b="1" sz="2400">
                <a:solidFill>
                  <a:schemeClr val="accent5"/>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40" name="Google Shape;240;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41" name="Shape 241"/>
        <p:cNvGrpSpPr/>
        <p:nvPr/>
      </p:nvGrpSpPr>
      <p:grpSpPr>
        <a:xfrm>
          <a:off x="0" y="0"/>
          <a:ext cx="0" cy="0"/>
          <a:chOff x="0" y="0"/>
          <a:chExt cx="0" cy="0"/>
        </a:xfrm>
      </p:grpSpPr>
      <p:sp>
        <p:nvSpPr>
          <p:cNvPr id="242" name="Google Shape;242;p40"/>
          <p:cNvSpPr/>
          <p:nvPr>
            <p:ph idx="2" type="pic"/>
          </p:nvPr>
        </p:nvSpPr>
        <p:spPr>
          <a:xfrm>
            <a:off x="6096000" y="768485"/>
            <a:ext cx="5305662" cy="5305662"/>
          </a:xfrm>
          <a:prstGeom prst="rect">
            <a:avLst/>
          </a:prstGeom>
          <a:solidFill>
            <a:schemeClr val="lt2"/>
          </a:solidFill>
          <a:ln>
            <a:noFill/>
          </a:ln>
        </p:spPr>
      </p:sp>
      <p:grpSp>
        <p:nvGrpSpPr>
          <p:cNvPr id="243" name="Google Shape;243;p40"/>
          <p:cNvGrpSpPr/>
          <p:nvPr/>
        </p:nvGrpSpPr>
        <p:grpSpPr>
          <a:xfrm flipH="1">
            <a:off x="5400786" y="-2003509"/>
            <a:ext cx="8917229" cy="10769768"/>
            <a:chOff x="11114088" y="2241550"/>
            <a:chExt cx="1905000" cy="2354263"/>
          </a:xfrm>
        </p:grpSpPr>
        <p:sp>
          <p:nvSpPr>
            <p:cNvPr id="244" name="Google Shape;244;p40"/>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40"/>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6" name="Google Shape;246;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Arial"/>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2">
  <p:cSld name="Title Slide_02">
    <p:spTree>
      <p:nvGrpSpPr>
        <p:cNvPr id="24" name="Shape 24"/>
        <p:cNvGrpSpPr/>
        <p:nvPr/>
      </p:nvGrpSpPr>
      <p:grpSpPr>
        <a:xfrm>
          <a:off x="0" y="0"/>
          <a:ext cx="0" cy="0"/>
          <a:chOff x="0" y="0"/>
          <a:chExt cx="0" cy="0"/>
        </a:xfrm>
      </p:grpSpPr>
      <p:sp>
        <p:nvSpPr>
          <p:cNvPr id="25" name="Google Shape;25;p23"/>
          <p:cNvSpPr/>
          <p:nvPr/>
        </p:nvSpPr>
        <p:spPr>
          <a:xfrm>
            <a:off x="0" y="0"/>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23"/>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3"/>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23"/>
          <p:cNvSpPr/>
          <p:nvPr>
            <p:ph idx="2" type="pic"/>
          </p:nvPr>
        </p:nvSpPr>
        <p:spPr>
          <a:xfrm>
            <a:off x="710812" y="728545"/>
            <a:ext cx="5305661" cy="5305661"/>
          </a:xfrm>
          <a:prstGeom prst="ellipse">
            <a:avLst/>
          </a:prstGeom>
          <a:solidFill>
            <a:schemeClr val="lt2"/>
          </a:solidFill>
          <a:ln>
            <a:noFill/>
          </a:ln>
        </p:spPr>
      </p:sp>
      <p:grpSp>
        <p:nvGrpSpPr>
          <p:cNvPr id="29" name="Google Shape;29;p23"/>
          <p:cNvGrpSpPr/>
          <p:nvPr/>
        </p:nvGrpSpPr>
        <p:grpSpPr>
          <a:xfrm>
            <a:off x="-1728305" y="-2049517"/>
            <a:ext cx="8917229" cy="10769768"/>
            <a:chOff x="11114088" y="2241550"/>
            <a:chExt cx="1905000" cy="2354263"/>
          </a:xfrm>
        </p:grpSpPr>
        <p:sp>
          <p:nvSpPr>
            <p:cNvPr id="30" name="Google Shape;30;p23"/>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 name="Google Shape;31;p23"/>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2" name="Google Shape;32;p23"/>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33" name="Google Shape;33;p23"/>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48" name="Shape 248"/>
        <p:cNvGrpSpPr/>
        <p:nvPr/>
      </p:nvGrpSpPr>
      <p:grpSpPr>
        <a:xfrm>
          <a:off x="0" y="0"/>
          <a:ext cx="0" cy="0"/>
          <a:chOff x="0" y="0"/>
          <a:chExt cx="0" cy="0"/>
        </a:xfrm>
      </p:grpSpPr>
      <p:grpSp>
        <p:nvGrpSpPr>
          <p:cNvPr id="249" name="Google Shape;249;p41"/>
          <p:cNvGrpSpPr/>
          <p:nvPr/>
        </p:nvGrpSpPr>
        <p:grpSpPr>
          <a:xfrm rot="-2149226">
            <a:off x="7430044" y="-1843126"/>
            <a:ext cx="4436224" cy="5482435"/>
            <a:chOff x="11114088" y="2241550"/>
            <a:chExt cx="1905000" cy="2354263"/>
          </a:xfrm>
        </p:grpSpPr>
        <p:sp>
          <p:nvSpPr>
            <p:cNvPr id="250" name="Google Shape;250;p4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4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41"/>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3" name="Google Shape;253;p41"/>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4" name="Google Shape;254;p41"/>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255" name="Google Shape;255;p41"/>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41"/>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57" name="Google Shape;257;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9" name="Google Shape;259;p41"/>
          <p:cNvSpPr txBox="1"/>
          <p:nvPr>
            <p:ph idx="2" type="body"/>
          </p:nvPr>
        </p:nvSpPr>
        <p:spPr>
          <a:xfrm>
            <a:off x="5183188" y="457201"/>
            <a:ext cx="6172200"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 with image">
    <p:spTree>
      <p:nvGrpSpPr>
        <p:cNvPr id="34" name="Shape 34"/>
        <p:cNvGrpSpPr/>
        <p:nvPr/>
      </p:nvGrpSpPr>
      <p:grpSpPr>
        <a:xfrm>
          <a:off x="0" y="0"/>
          <a:ext cx="0" cy="0"/>
          <a:chOff x="0" y="0"/>
          <a:chExt cx="0" cy="0"/>
        </a:xfrm>
      </p:grpSpPr>
      <p:sp>
        <p:nvSpPr>
          <p:cNvPr id="35" name="Google Shape;35;p24"/>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4"/>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 name="Google Shape;37;p24"/>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grpSp>
        <p:nvGrpSpPr>
          <p:cNvPr id="38" name="Google Shape;38;p24"/>
          <p:cNvGrpSpPr/>
          <p:nvPr/>
        </p:nvGrpSpPr>
        <p:grpSpPr>
          <a:xfrm rot="8650774">
            <a:off x="5037655" y="4336093"/>
            <a:ext cx="1905000" cy="2354263"/>
            <a:chOff x="11114088" y="2241550"/>
            <a:chExt cx="1905000" cy="2354263"/>
          </a:xfrm>
        </p:grpSpPr>
        <p:sp>
          <p:nvSpPr>
            <p:cNvPr id="39" name="Google Shape;39;p24"/>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 name="Google Shape;40;p24"/>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 name="Google Shape;41;p24"/>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 name="Google Shape;42;p24"/>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 name="Google Shape;43;p2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4" name="Google Shape;44;p24"/>
          <p:cNvSpPr/>
          <p:nvPr>
            <p:ph idx="2" type="pic"/>
          </p:nvPr>
        </p:nvSpPr>
        <p:spPr>
          <a:xfrm>
            <a:off x="5884648" y="0"/>
            <a:ext cx="6307353" cy="5780372"/>
          </a:xfrm>
          <a:prstGeom prst="rect">
            <a:avLst/>
          </a:prstGeom>
          <a:solidFill>
            <a:schemeClr val="lt2"/>
          </a:solidFill>
          <a:ln>
            <a:noFill/>
          </a:ln>
        </p:spPr>
      </p:sp>
      <p:sp>
        <p:nvSpPr>
          <p:cNvPr id="45" name="Google Shape;45;p24"/>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2">
  <p:cSld name="Title and Content 02">
    <p:spTree>
      <p:nvGrpSpPr>
        <p:cNvPr id="46" name="Shape 46"/>
        <p:cNvGrpSpPr/>
        <p:nvPr/>
      </p:nvGrpSpPr>
      <p:grpSpPr>
        <a:xfrm>
          <a:off x="0" y="0"/>
          <a:ext cx="0" cy="0"/>
          <a:chOff x="0" y="0"/>
          <a:chExt cx="0" cy="0"/>
        </a:xfrm>
      </p:grpSpPr>
      <p:sp>
        <p:nvSpPr>
          <p:cNvPr id="47" name="Google Shape;47;p25"/>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5"/>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5"/>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0" name="Google Shape;50;p25"/>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51" name="Google Shape;51;p25"/>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2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53" name="Google Shape;53;p25"/>
          <p:cNvSpPr/>
          <p:nvPr/>
        </p:nvSpPr>
        <p:spPr>
          <a:xfrm>
            <a:off x="7854462" y="988536"/>
            <a:ext cx="4329129" cy="488092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25"/>
          <p:cNvSpPr/>
          <p:nvPr/>
        </p:nvSpPr>
        <p:spPr>
          <a:xfrm>
            <a:off x="5107816" y="633613"/>
            <a:ext cx="5571908" cy="5571906"/>
          </a:xfrm>
          <a:prstGeom prst="ellipse">
            <a:avLst/>
          </a:prstGeom>
          <a:solidFill>
            <a:schemeClr val="lt2">
              <a:alpha val="5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25"/>
          <p:cNvSpPr/>
          <p:nvPr>
            <p:ph idx="2" type="pic"/>
          </p:nvPr>
        </p:nvSpPr>
        <p:spPr>
          <a:xfrm>
            <a:off x="5455212" y="988536"/>
            <a:ext cx="4884848" cy="4884848"/>
          </a:xfrm>
          <a:prstGeom prst="ellipse">
            <a:avLst/>
          </a:prstGeom>
          <a:solidFill>
            <a:srgbClr val="D8D8D8"/>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26"/>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6"/>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9" name="Google Shape;59;p26"/>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60" name="Google Shape;60;p26"/>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 name="Google Shape;61;p2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62" name="Google Shape;62;p26"/>
          <p:cNvGrpSpPr/>
          <p:nvPr/>
        </p:nvGrpSpPr>
        <p:grpSpPr>
          <a:xfrm rot="-2149226">
            <a:off x="7430044" y="-1843126"/>
            <a:ext cx="4436224" cy="5482435"/>
            <a:chOff x="11114088" y="2241550"/>
            <a:chExt cx="1905000" cy="2354263"/>
          </a:xfrm>
        </p:grpSpPr>
        <p:sp>
          <p:nvSpPr>
            <p:cNvPr id="63" name="Google Shape;63;p2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2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26"/>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with Images">
  <p:cSld name="Comparison with Images">
    <p:spTree>
      <p:nvGrpSpPr>
        <p:cNvPr id="66" name="Shape 66"/>
        <p:cNvGrpSpPr/>
        <p:nvPr/>
      </p:nvGrpSpPr>
      <p:grpSpPr>
        <a:xfrm>
          <a:off x="0" y="0"/>
          <a:ext cx="0" cy="0"/>
          <a:chOff x="0" y="0"/>
          <a:chExt cx="0" cy="0"/>
        </a:xfrm>
      </p:grpSpPr>
      <p:sp>
        <p:nvSpPr>
          <p:cNvPr id="67" name="Google Shape;67;p27"/>
          <p:cNvSpPr/>
          <p:nvPr/>
        </p:nvSpPr>
        <p:spPr>
          <a:xfrm>
            <a:off x="6599236" y="4707908"/>
            <a:ext cx="5592763" cy="1006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27"/>
          <p:cNvSpPr/>
          <p:nvPr/>
        </p:nvSpPr>
        <p:spPr>
          <a:xfrm>
            <a:off x="-82063" y="1648186"/>
            <a:ext cx="5709139" cy="1006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27"/>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7"/>
          <p:cNvSpPr txBox="1"/>
          <p:nvPr>
            <p:ph idx="1" type="body"/>
          </p:nvPr>
        </p:nvSpPr>
        <p:spPr>
          <a:xfrm>
            <a:off x="680934" y="2863158"/>
            <a:ext cx="4074002" cy="2846648"/>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7"/>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pic>
        <p:nvPicPr>
          <p:cNvPr id="72" name="Google Shape;72;p27"/>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73" name="Google Shape;73;p27"/>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2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75" name="Google Shape;75;p27"/>
          <p:cNvSpPr txBox="1"/>
          <p:nvPr>
            <p:ph idx="2" type="body"/>
          </p:nvPr>
        </p:nvSpPr>
        <p:spPr>
          <a:xfrm>
            <a:off x="1309370" y="1903728"/>
            <a:ext cx="3445566" cy="495389"/>
          </a:xfrm>
          <a:prstGeom prst="rect">
            <a:avLst/>
          </a:prstGeom>
          <a:noFill/>
          <a:ln>
            <a:noFill/>
          </a:ln>
        </p:spPr>
        <p:txBody>
          <a:bodyPr anchorCtr="0" anchor="ctr" bIns="0" lIns="0" spcFirstLastPara="1" rIns="0" wrap="square" tIns="0">
            <a:noAutofit/>
          </a:bodyPr>
          <a:lstStyle>
            <a:lvl1pPr indent="-228600" lvl="0" marL="457200" algn="r">
              <a:lnSpc>
                <a:spcPct val="90000"/>
              </a:lnSpc>
              <a:spcBef>
                <a:spcPts val="1000"/>
              </a:spcBef>
              <a:spcAft>
                <a:spcPts val="0"/>
              </a:spcAft>
              <a:buClr>
                <a:schemeClr val="accent1"/>
              </a:buClr>
              <a:buSzPts val="1800"/>
              <a:buNone/>
              <a:defRPr b="1" sz="1800" cap="none">
                <a:solidFill>
                  <a:schemeClr val="accent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7"/>
          <p:cNvSpPr txBox="1"/>
          <p:nvPr>
            <p:ph idx="3" type="body"/>
          </p:nvPr>
        </p:nvSpPr>
        <p:spPr>
          <a:xfrm>
            <a:off x="7327918" y="1648186"/>
            <a:ext cx="4074002" cy="28345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7"/>
          <p:cNvSpPr txBox="1"/>
          <p:nvPr>
            <p:ph idx="4" type="body"/>
          </p:nvPr>
        </p:nvSpPr>
        <p:spPr>
          <a:xfrm>
            <a:off x="7475709" y="4963450"/>
            <a:ext cx="3445566" cy="495389"/>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chemeClr val="accent4"/>
              </a:buClr>
              <a:buSzPts val="1800"/>
              <a:buNone/>
              <a:defRPr b="1" sz="1800" cap="none">
                <a:solidFill>
                  <a:schemeClr val="accent4"/>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27"/>
          <p:cNvSpPr/>
          <p:nvPr/>
        </p:nvSpPr>
        <p:spPr>
          <a:xfrm>
            <a:off x="5084763" y="1652762"/>
            <a:ext cx="1001899" cy="1001899"/>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27"/>
          <p:cNvSpPr/>
          <p:nvPr>
            <p:ph idx="5" type="pic"/>
          </p:nvPr>
        </p:nvSpPr>
        <p:spPr>
          <a:xfrm>
            <a:off x="5282969" y="1850968"/>
            <a:ext cx="605487" cy="605487"/>
          </a:xfrm>
          <a:prstGeom prst="rect">
            <a:avLst/>
          </a:prstGeom>
          <a:noFill/>
          <a:ln>
            <a:noFill/>
          </a:ln>
        </p:spPr>
      </p:sp>
      <p:sp>
        <p:nvSpPr>
          <p:cNvPr id="80" name="Google Shape;80;p27"/>
          <p:cNvSpPr/>
          <p:nvPr/>
        </p:nvSpPr>
        <p:spPr>
          <a:xfrm>
            <a:off x="6100576" y="4707907"/>
            <a:ext cx="1001899" cy="1001899"/>
          </a:xfrm>
          <a:prstGeom prst="ellipse">
            <a:avLst/>
          </a:prstGeom>
          <a:solidFill>
            <a:schemeClr val="accent4"/>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27"/>
          <p:cNvSpPr/>
          <p:nvPr>
            <p:ph idx="6" type="pic"/>
          </p:nvPr>
        </p:nvSpPr>
        <p:spPr>
          <a:xfrm>
            <a:off x="6298782" y="4906113"/>
            <a:ext cx="605487" cy="605487"/>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01">
    <p:spTree>
      <p:nvGrpSpPr>
        <p:cNvPr id="82" name="Shape 82"/>
        <p:cNvGrpSpPr/>
        <p:nvPr/>
      </p:nvGrpSpPr>
      <p:grpSpPr>
        <a:xfrm>
          <a:off x="0" y="0"/>
          <a:ext cx="0" cy="0"/>
          <a:chOff x="0" y="0"/>
          <a:chExt cx="0" cy="0"/>
        </a:xfrm>
      </p:grpSpPr>
      <p:sp>
        <p:nvSpPr>
          <p:cNvPr id="83" name="Google Shape;83;p28"/>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600"/>
              <a:buNone/>
              <a:defRPr b="0" sz="16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4" name="Google Shape;84;p28"/>
          <p:cNvSpPr/>
          <p:nvPr>
            <p:ph idx="2" type="pic"/>
          </p:nvPr>
        </p:nvSpPr>
        <p:spPr>
          <a:xfrm>
            <a:off x="710812" y="728545"/>
            <a:ext cx="5305661" cy="5305661"/>
          </a:xfrm>
          <a:prstGeom prst="ellipse">
            <a:avLst/>
          </a:prstGeom>
          <a:solidFill>
            <a:schemeClr val="lt2"/>
          </a:solidFill>
          <a:ln>
            <a:noFill/>
          </a:ln>
        </p:spPr>
      </p:sp>
      <p:grpSp>
        <p:nvGrpSpPr>
          <p:cNvPr id="85" name="Google Shape;85;p28"/>
          <p:cNvGrpSpPr/>
          <p:nvPr/>
        </p:nvGrpSpPr>
        <p:grpSpPr>
          <a:xfrm>
            <a:off x="-1728305" y="-2049517"/>
            <a:ext cx="8917229" cy="10769768"/>
            <a:chOff x="11114088" y="2241550"/>
            <a:chExt cx="1905000" cy="2354263"/>
          </a:xfrm>
        </p:grpSpPr>
        <p:sp>
          <p:nvSpPr>
            <p:cNvPr id="86" name="Google Shape;86;p2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2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8" name="Google Shape;88;p28"/>
          <p:cNvPicPr preferRelativeResize="0"/>
          <p:nvPr/>
        </p:nvPicPr>
        <p:blipFill rotWithShape="1">
          <a:blip r:embed="rId2">
            <a:alphaModFix/>
          </a:blip>
          <a:srcRect b="0" l="0" r="0" t="0"/>
          <a:stretch/>
        </p:blipFill>
        <p:spPr>
          <a:xfrm>
            <a:off x="6372999" y="1844881"/>
            <a:ext cx="1745251" cy="673365"/>
          </a:xfrm>
          <a:prstGeom prst="rect">
            <a:avLst/>
          </a:prstGeom>
          <a:noFill/>
          <a:ln>
            <a:noFill/>
          </a:ln>
        </p:spPr>
      </p:pic>
      <p:cxnSp>
        <p:nvCxnSpPr>
          <p:cNvPr id="89" name="Google Shape;89;p28"/>
          <p:cNvCxnSpPr/>
          <p:nvPr/>
        </p:nvCxnSpPr>
        <p:spPr>
          <a:xfrm>
            <a:off x="6469778" y="4233582"/>
            <a:ext cx="2532336" cy="0"/>
          </a:xfrm>
          <a:prstGeom prst="straightConnector1">
            <a:avLst/>
          </a:prstGeom>
          <a:noFill/>
          <a:ln cap="flat" cmpd="sng" w="9525">
            <a:solidFill>
              <a:schemeClr val="accent6"/>
            </a:solidFill>
            <a:prstDash val="solid"/>
            <a:miter lim="800000"/>
            <a:headEnd len="sm" w="sm" type="none"/>
            <a:tailEnd len="sm" w="sm" type="none"/>
          </a:ln>
        </p:spPr>
      </p:cxnSp>
      <p:sp>
        <p:nvSpPr>
          <p:cNvPr id="90" name="Google Shape;90;p28"/>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b="0"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nvelope" id="91" name="Google Shape;91;p28"/>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Network" id="92" name="Google Shape;92;p28"/>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93" name="Google Shape;93;p28"/>
          <p:cNvSpPr txBox="1"/>
          <p:nvPr>
            <p:ph type="title"/>
          </p:nvPr>
        </p:nvSpPr>
        <p:spPr>
          <a:xfrm>
            <a:off x="6372998" y="3309109"/>
            <a:ext cx="5163222" cy="67336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4"/>
              </a:buClr>
              <a:buSzPts val="6000"/>
              <a:buFont typeface="Corbel"/>
              <a:buNone/>
              <a:defRPr b="1" sz="6000" cap="none">
                <a:solidFill>
                  <a:schemeClr val="accent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02">
  <p:cSld name="1_Title Slide_02">
    <p:spTree>
      <p:nvGrpSpPr>
        <p:cNvPr id="94" name="Shape 94"/>
        <p:cNvGrpSpPr/>
        <p:nvPr/>
      </p:nvGrpSpPr>
      <p:grpSpPr>
        <a:xfrm>
          <a:off x="0" y="0"/>
          <a:ext cx="0" cy="0"/>
          <a:chOff x="0" y="0"/>
          <a:chExt cx="0" cy="0"/>
        </a:xfrm>
      </p:grpSpPr>
      <p:sp>
        <p:nvSpPr>
          <p:cNvPr id="95" name="Google Shape;95;p29"/>
          <p:cNvSpPr/>
          <p:nvPr/>
        </p:nvSpPr>
        <p:spPr>
          <a:xfrm>
            <a:off x="0" y="0"/>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29"/>
          <p:cNvSpPr/>
          <p:nvPr>
            <p:ph idx="2" type="pic"/>
          </p:nvPr>
        </p:nvSpPr>
        <p:spPr>
          <a:xfrm>
            <a:off x="710812" y="728545"/>
            <a:ext cx="5305661" cy="5305661"/>
          </a:xfrm>
          <a:prstGeom prst="ellipse">
            <a:avLst/>
          </a:prstGeom>
          <a:solidFill>
            <a:schemeClr val="lt2"/>
          </a:solidFill>
          <a:ln>
            <a:noFill/>
          </a:ln>
        </p:spPr>
      </p:sp>
      <p:grpSp>
        <p:nvGrpSpPr>
          <p:cNvPr id="97" name="Google Shape;97;p29"/>
          <p:cNvGrpSpPr/>
          <p:nvPr/>
        </p:nvGrpSpPr>
        <p:grpSpPr>
          <a:xfrm>
            <a:off x="-1728305" y="-2049517"/>
            <a:ext cx="8917229" cy="10769768"/>
            <a:chOff x="11114088" y="2241550"/>
            <a:chExt cx="1905000" cy="2354263"/>
          </a:xfrm>
        </p:grpSpPr>
        <p:sp>
          <p:nvSpPr>
            <p:cNvPr id="98" name="Google Shape;98;p2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2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00" name="Google Shape;100;p29"/>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01" name="Google Shape;101;p29"/>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
        <p:nvSpPr>
          <p:cNvPr id="102" name="Google Shape;102;p29"/>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600"/>
              <a:buNone/>
              <a:defRPr b="0" sz="16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3" name="Google Shape;103;p29"/>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b="0" sz="1600" cap="none">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nvelope" id="104" name="Google Shape;104;p29"/>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Network" id="105" name="Google Shape;105;p29"/>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106" name="Google Shape;106;p29"/>
          <p:cNvSpPr txBox="1"/>
          <p:nvPr>
            <p:ph type="title"/>
          </p:nvPr>
        </p:nvSpPr>
        <p:spPr>
          <a:xfrm>
            <a:off x="6347744" y="3275218"/>
            <a:ext cx="5188475" cy="8266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Corbel"/>
              <a:buNone/>
              <a:defRPr b="1"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07" name="Shape 107"/>
        <p:cNvGrpSpPr/>
        <p:nvPr/>
      </p:nvGrpSpPr>
      <p:grpSpPr>
        <a:xfrm>
          <a:off x="0" y="0"/>
          <a:ext cx="0" cy="0"/>
          <a:chOff x="0" y="0"/>
          <a:chExt cx="0" cy="0"/>
        </a:xfrm>
      </p:grpSpPr>
      <p:sp>
        <p:nvSpPr>
          <p:cNvPr id="108" name="Google Shape;108;p30"/>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30"/>
          <p:cNvSpPr/>
          <p:nvPr/>
        </p:nvSpPr>
        <p:spPr>
          <a:xfrm rot="10800000">
            <a:off x="515938" y="-16721"/>
            <a:ext cx="1258618" cy="11050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0" name="Google Shape;110;p30"/>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11" name="Google Shape;111;p30"/>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30"/>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13" name="Google Shape;113;p30"/>
          <p:cNvGrpSpPr/>
          <p:nvPr/>
        </p:nvGrpSpPr>
        <p:grpSpPr>
          <a:xfrm rot="-2149226">
            <a:off x="7430044" y="-1843126"/>
            <a:ext cx="4436224" cy="5482435"/>
            <a:chOff x="11114088" y="2241550"/>
            <a:chExt cx="1905000" cy="2354263"/>
          </a:xfrm>
        </p:grpSpPr>
        <p:sp>
          <p:nvSpPr>
            <p:cNvPr id="114" name="Google Shape;114;p30"/>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30"/>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30"/>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 name="Google Shape;117;p30"/>
          <p:cNvSpPr txBox="1"/>
          <p:nvPr>
            <p:ph idx="1" type="body"/>
          </p:nvPr>
        </p:nvSpPr>
        <p:spPr>
          <a:xfrm>
            <a:off x="1447800" y="1847056"/>
            <a:ext cx="9296400" cy="3163888"/>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6000"/>
              <a:buNone/>
              <a:defRPr sz="6000"/>
            </a:lvl1pPr>
            <a:lvl2pPr indent="-228600" lvl="1" marL="914400" algn="l">
              <a:lnSpc>
                <a:spcPct val="90000"/>
              </a:lnSpc>
              <a:spcBef>
                <a:spcPts val="500"/>
              </a:spcBef>
              <a:spcAft>
                <a:spcPts val="0"/>
              </a:spcAft>
              <a:buClr>
                <a:schemeClr val="dk1"/>
              </a:buClr>
              <a:buSzPts val="2400"/>
              <a:buNone/>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rbel"/>
              <a:buNone/>
              <a:defRPr b="0" i="0" sz="44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chart" Target="../charts/char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chart" Target="../charts/char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chart" Target="../charts/char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chart" Target="../charts/char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chart" Target="../charts/char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chart" Target="../charts/char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chart" Target="../charts/char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1"/>
          <p:cNvPicPr preferRelativeResize="0"/>
          <p:nvPr>
            <p:ph idx="2" type="pic"/>
          </p:nvPr>
        </p:nvPicPr>
        <p:blipFill rotWithShape="1">
          <a:blip r:embed="rId3">
            <a:alphaModFix/>
          </a:blip>
          <a:srcRect b="0" l="0" r="0" t="0"/>
          <a:stretch/>
        </p:blipFill>
        <p:spPr>
          <a:xfrm>
            <a:off x="731360" y="873303"/>
            <a:ext cx="5305661" cy="5003515"/>
          </a:xfrm>
          <a:prstGeom prst="ellipse">
            <a:avLst/>
          </a:prstGeom>
          <a:solidFill>
            <a:schemeClr val="lt2"/>
          </a:solidFill>
          <a:ln>
            <a:noFill/>
          </a:ln>
        </p:spPr>
      </p:pic>
      <p:sp>
        <p:nvSpPr>
          <p:cNvPr id="266" name="Google Shape;266;p1"/>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4"/>
              </a:buClr>
              <a:buSzPts val="5400"/>
              <a:buFont typeface="Corbel"/>
              <a:buNone/>
            </a:pPr>
            <a:r>
              <a:rPr lang="en-US"/>
              <a:t>CRIME IN LA 2020- PRESENT</a:t>
            </a:r>
            <a:endParaRPr/>
          </a:p>
        </p:txBody>
      </p:sp>
      <p:sp>
        <p:nvSpPr>
          <p:cNvPr id="267" name="Google Shape;267;p1"/>
          <p:cNvSpPr/>
          <p:nvPr/>
        </p:nvSpPr>
        <p:spPr>
          <a:xfrm>
            <a:off x="6037020" y="1131216"/>
            <a:ext cx="2399969"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61e6839b64_2_4"/>
          <p:cNvSpPr txBox="1"/>
          <p:nvPr>
            <p:ph type="title"/>
          </p:nvPr>
        </p:nvSpPr>
        <p:spPr>
          <a:xfrm>
            <a:off x="507556" y="24151"/>
            <a:ext cx="11150700" cy="920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4324"/>
              <a:buFont typeface="Arial"/>
              <a:buNone/>
            </a:pPr>
            <a:r>
              <a:rPr b="0" lang="en-US" sz="4000">
                <a:latin typeface="Arial"/>
                <a:ea typeface="Arial"/>
                <a:cs typeface="Arial"/>
                <a:sym typeface="Arial"/>
              </a:rPr>
              <a:t>Map of crime in LA</a:t>
            </a:r>
            <a:endParaRPr sz="4000"/>
          </a:p>
        </p:txBody>
      </p:sp>
      <p:sp>
        <p:nvSpPr>
          <p:cNvPr id="354" name="Google Shape;354;g261e6839b64_2_4"/>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55" name="Google Shape;355;g261e6839b64_2_4"/>
          <p:cNvSpPr/>
          <p:nvPr/>
        </p:nvSpPr>
        <p:spPr>
          <a:xfrm>
            <a:off x="386495" y="6089714"/>
            <a:ext cx="1178400" cy="7656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6" name="Google Shape;356;g261e6839b64_2_4"/>
          <p:cNvPicPr preferRelativeResize="0"/>
          <p:nvPr/>
        </p:nvPicPr>
        <p:blipFill>
          <a:blip r:embed="rId3">
            <a:alphaModFix/>
          </a:blip>
          <a:stretch>
            <a:fillRect/>
          </a:stretch>
        </p:blipFill>
        <p:spPr>
          <a:xfrm>
            <a:off x="2044375" y="890700"/>
            <a:ext cx="7655700" cy="551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0"/>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0000"/>
              </a:buClr>
              <a:buSzPts val="3200"/>
              <a:buFont typeface="Calibri"/>
              <a:buNone/>
            </a:pPr>
            <a:r>
              <a:rPr b="1" i="0" lang="en-US" u="none" strike="noStrike">
                <a:solidFill>
                  <a:srgbClr val="000000"/>
                </a:solidFill>
                <a:latin typeface="Calibri"/>
                <a:ea typeface="Calibri"/>
                <a:cs typeface="Calibri"/>
                <a:sym typeface="Calibri"/>
              </a:rPr>
              <a:t>QUESTION 3</a:t>
            </a:r>
            <a:endParaRPr>
              <a:latin typeface="Calibri"/>
              <a:ea typeface="Calibri"/>
              <a:cs typeface="Calibri"/>
              <a:sym typeface="Calibri"/>
            </a:endParaRPr>
          </a:p>
        </p:txBody>
      </p:sp>
      <p:sp>
        <p:nvSpPr>
          <p:cNvPr id="363" name="Google Shape;363;p10"/>
          <p:cNvSpPr txBox="1"/>
          <p:nvPr>
            <p:ph idx="1" type="body"/>
          </p:nvPr>
        </p:nvSpPr>
        <p:spPr>
          <a:xfrm>
            <a:off x="513875" y="1673602"/>
            <a:ext cx="4151027" cy="909342"/>
          </a:xfrm>
          <a:prstGeom prst="rect">
            <a:avLst/>
          </a:prstGeom>
          <a:noFill/>
          <a:ln>
            <a:noFill/>
          </a:ln>
        </p:spPr>
        <p:txBody>
          <a:bodyPr anchorCtr="0" anchor="t" bIns="0" lIns="0" spcFirstLastPara="1" rIns="0" wrap="square" tIns="0">
            <a:noAutofit/>
          </a:bodyPr>
          <a:lstStyle/>
          <a:p>
            <a:pPr indent="0" lvl="0" marL="158750" marR="0" rtl="0" algn="l">
              <a:lnSpc>
                <a:spcPct val="100000"/>
              </a:lnSpc>
              <a:spcBef>
                <a:spcPts val="0"/>
              </a:spcBef>
              <a:spcAft>
                <a:spcPts val="0"/>
              </a:spcAft>
              <a:buClr>
                <a:schemeClr val="lt1"/>
              </a:buClr>
              <a:buSzPts val="1100"/>
              <a:buNone/>
            </a:pPr>
            <a:r>
              <a:rPr b="1" i="0" lang="en-US" sz="2000" u="none" cap="none" strike="noStrike">
                <a:latin typeface="Arial"/>
                <a:ea typeface="Arial"/>
                <a:cs typeface="Arial"/>
                <a:sym typeface="Arial"/>
              </a:rPr>
              <a:t>Type of crime ( weapons used and types of  crimes committed)</a:t>
            </a:r>
            <a:endParaRPr sz="1200"/>
          </a:p>
        </p:txBody>
      </p:sp>
      <p:pic>
        <p:nvPicPr>
          <p:cNvPr id="364" name="Google Shape;364;p10"/>
          <p:cNvPicPr preferRelativeResize="0"/>
          <p:nvPr>
            <p:ph idx="2" type="pic"/>
          </p:nvPr>
        </p:nvPicPr>
        <p:blipFill rotWithShape="1">
          <a:blip r:embed="rId3">
            <a:alphaModFix/>
          </a:blip>
          <a:srcRect b="0" l="0" r="0" t="0"/>
          <a:stretch/>
        </p:blipFill>
        <p:spPr>
          <a:xfrm>
            <a:off x="5175315" y="697584"/>
            <a:ext cx="5448693" cy="5467545"/>
          </a:xfrm>
          <a:prstGeom prst="ellipse">
            <a:avLst/>
          </a:prstGeom>
          <a:solidFill>
            <a:srgbClr val="D8D8D8"/>
          </a:solidFill>
          <a:ln>
            <a:noFill/>
          </a:ln>
        </p:spPr>
      </p:pic>
      <p:sp>
        <p:nvSpPr>
          <p:cNvPr id="365" name="Google Shape;365;p10"/>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66" name="Google Shape;366;p10"/>
          <p:cNvSpPr txBox="1"/>
          <p:nvPr/>
        </p:nvSpPr>
        <p:spPr>
          <a:xfrm>
            <a:off x="513875" y="2847608"/>
            <a:ext cx="3992138" cy="265764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According to data the most used</a:t>
            </a:r>
            <a:endParaRPr/>
          </a:p>
          <a:p>
            <a:pPr indent="0" lvl="0" marL="0" marR="0" rtl="0" algn="l">
              <a:lnSpc>
                <a:spcPct val="90000"/>
              </a:lnSpc>
              <a:spcBef>
                <a:spcPts val="1000"/>
              </a:spcBef>
              <a:spcAft>
                <a:spcPts val="0"/>
              </a:spcAft>
              <a:buClr>
                <a:schemeClr val="dk1"/>
              </a:buClr>
              <a:buSzPts val="2000"/>
              <a:buFont typeface="Arial"/>
              <a:buNone/>
            </a:pPr>
            <a:r>
              <a:rPr b="1" lang="en-US" sz="2000">
                <a:solidFill>
                  <a:schemeClr val="dk1"/>
                </a:solidFill>
                <a:latin typeface="Arial"/>
                <a:ea typeface="Arial"/>
                <a:cs typeface="Arial"/>
                <a:sym typeface="Arial"/>
              </a:rPr>
              <a:t>weapon is strong arm</a:t>
            </a:r>
            <a:endParaRPr/>
          </a:p>
          <a:p>
            <a:pPr indent="0" lvl="0" marL="0" marR="0" rtl="0" algn="l">
              <a:lnSpc>
                <a:spcPct val="90000"/>
              </a:lnSpc>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Weapon Used Only Once</a:t>
            </a:r>
            <a:endParaRPr sz="20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-M1-1 SEMIAUTOMATIC ASSAULT RIFLE         </a:t>
            </a:r>
            <a:endParaRPr/>
          </a:p>
          <a:p>
            <a:pPr indent="0" lvl="0" marL="0" marR="0" rtl="0" algn="l">
              <a:lnSpc>
                <a:spcPct val="9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-HECKLER &amp; KOCH 91</a:t>
            </a:r>
            <a:endParaRPr/>
          </a:p>
          <a:p>
            <a:pPr indent="0" lvl="0" marL="0" marR="0" rtl="0" algn="l">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-SEMIAUTOMATIC ASSAULT RIFLE	</a:t>
            </a:r>
            <a:endParaRPr/>
          </a:p>
          <a:p>
            <a:pPr indent="0" lvl="0" marL="0" marR="0" rtl="0" algn="l">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-M-14 SEMI-AUTOMATIC ASSAULT RIFLE     </a:t>
            </a:r>
            <a:r>
              <a:rPr lang="en-US" sz="1800">
                <a:solidFill>
                  <a:schemeClr val="dk1"/>
                </a:solidFill>
                <a:highlight>
                  <a:srgbClr val="1A1D21"/>
                </a:highlight>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67" name="Google Shape;367;p10"/>
          <p:cNvSpPr/>
          <p:nvPr/>
        </p:nvSpPr>
        <p:spPr>
          <a:xfrm>
            <a:off x="314530" y="5538248"/>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1"/>
          <p:cNvSpPr txBox="1"/>
          <p:nvPr>
            <p:ph type="title"/>
          </p:nvPr>
        </p:nvSpPr>
        <p:spPr>
          <a:xfrm>
            <a:off x="507556" y="24151"/>
            <a:ext cx="11150600" cy="92033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3459"/>
              <a:buFont typeface="Arial"/>
              <a:buNone/>
            </a:pPr>
            <a:r>
              <a:rPr b="1" lang="en-US">
                <a:latin typeface="Calibri"/>
                <a:ea typeface="Calibri"/>
                <a:cs typeface="Calibri"/>
                <a:sym typeface="Calibri"/>
              </a:rPr>
              <a:t>DISTRIBUTION OF CRIME TYPES (MORE THAN 10000 INCIDENTS)</a:t>
            </a:r>
            <a:endParaRPr>
              <a:latin typeface="Calibri"/>
              <a:ea typeface="Calibri"/>
              <a:cs typeface="Calibri"/>
              <a:sym typeface="Calibri"/>
            </a:endParaRPr>
          </a:p>
        </p:txBody>
      </p:sp>
      <p:graphicFrame>
        <p:nvGraphicFramePr>
          <p:cNvPr descr="pie chart" id="374" name="Google Shape;374;p11"/>
          <p:cNvGraphicFramePr/>
          <p:nvPr/>
        </p:nvGraphicFramePr>
        <p:xfrm>
          <a:off x="6735763" y="1393437"/>
          <a:ext cx="6106686" cy="4071125"/>
        </p:xfrm>
        <a:graphic>
          <a:graphicData uri="http://schemas.openxmlformats.org/drawingml/2006/chart">
            <c:chart r:id="rId3"/>
          </a:graphicData>
        </a:graphic>
      </p:graphicFrame>
      <p:sp>
        <p:nvSpPr>
          <p:cNvPr id="375" name="Google Shape;375;p11"/>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76" name="Google Shape;376;p11"/>
          <p:cNvPicPr preferRelativeResize="0"/>
          <p:nvPr/>
        </p:nvPicPr>
        <p:blipFill rotWithShape="1">
          <a:blip r:embed="rId4">
            <a:alphaModFix/>
          </a:blip>
          <a:srcRect b="0" l="0" r="0" t="0"/>
          <a:stretch/>
        </p:blipFill>
        <p:spPr>
          <a:xfrm>
            <a:off x="160256" y="1261496"/>
            <a:ext cx="7764315" cy="5483381"/>
          </a:xfrm>
          <a:prstGeom prst="rect">
            <a:avLst/>
          </a:prstGeom>
          <a:noFill/>
          <a:ln>
            <a:noFill/>
          </a:ln>
        </p:spPr>
      </p:pic>
      <p:sp>
        <p:nvSpPr>
          <p:cNvPr id="377" name="Google Shape;377;p11"/>
          <p:cNvSpPr/>
          <p:nvPr/>
        </p:nvSpPr>
        <p:spPr>
          <a:xfrm>
            <a:off x="0" y="5538248"/>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2"/>
          <p:cNvSpPr txBox="1"/>
          <p:nvPr>
            <p:ph type="title"/>
          </p:nvPr>
        </p:nvSpPr>
        <p:spPr>
          <a:xfrm>
            <a:off x="507556" y="24151"/>
            <a:ext cx="11150600" cy="92033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3459"/>
              <a:buFont typeface="Arial"/>
              <a:buNone/>
            </a:pPr>
            <a:r>
              <a:rPr b="1" lang="en-US">
                <a:latin typeface="Calibri"/>
                <a:ea typeface="Calibri"/>
                <a:cs typeface="Calibri"/>
                <a:sym typeface="Calibri"/>
              </a:rPr>
              <a:t>DISTRIBUTION OF CRIME TYPES (MORE THAN 10000 INCIDENTS)</a:t>
            </a:r>
            <a:endParaRPr>
              <a:latin typeface="Calibri"/>
              <a:ea typeface="Calibri"/>
              <a:cs typeface="Calibri"/>
              <a:sym typeface="Calibri"/>
            </a:endParaRPr>
          </a:p>
        </p:txBody>
      </p:sp>
      <p:graphicFrame>
        <p:nvGraphicFramePr>
          <p:cNvPr descr="pie chart" id="384" name="Google Shape;384;p12"/>
          <p:cNvGraphicFramePr/>
          <p:nvPr/>
        </p:nvGraphicFramePr>
        <p:xfrm>
          <a:off x="6735763" y="1393437"/>
          <a:ext cx="6106686" cy="4071125"/>
        </p:xfrm>
        <a:graphic>
          <a:graphicData uri="http://schemas.openxmlformats.org/drawingml/2006/chart">
            <c:chart r:id="rId3"/>
          </a:graphicData>
        </a:graphic>
      </p:graphicFrame>
      <p:sp>
        <p:nvSpPr>
          <p:cNvPr id="385" name="Google Shape;385;p12"/>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86" name="Google Shape;386;p12"/>
          <p:cNvPicPr preferRelativeResize="0"/>
          <p:nvPr/>
        </p:nvPicPr>
        <p:blipFill rotWithShape="1">
          <a:blip r:embed="rId4">
            <a:alphaModFix/>
          </a:blip>
          <a:srcRect b="0" l="0" r="0" t="0"/>
          <a:stretch/>
        </p:blipFill>
        <p:spPr>
          <a:xfrm>
            <a:off x="0" y="1602734"/>
            <a:ext cx="10590698" cy="5255266"/>
          </a:xfrm>
          <a:prstGeom prst="rect">
            <a:avLst/>
          </a:prstGeom>
          <a:noFill/>
          <a:ln>
            <a:noFill/>
          </a:ln>
        </p:spPr>
      </p:pic>
      <p:sp>
        <p:nvSpPr>
          <p:cNvPr id="387" name="Google Shape;387;p12"/>
          <p:cNvSpPr/>
          <p:nvPr/>
        </p:nvSpPr>
        <p:spPr>
          <a:xfrm>
            <a:off x="339843" y="5938886"/>
            <a:ext cx="1687398" cy="919113"/>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3"/>
          <p:cNvSpPr txBox="1"/>
          <p:nvPr>
            <p:ph type="title"/>
          </p:nvPr>
        </p:nvSpPr>
        <p:spPr>
          <a:xfrm>
            <a:off x="507556" y="250436"/>
            <a:ext cx="11150600" cy="920336"/>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27"/>
              <a:buFont typeface="Arial"/>
              <a:buNone/>
            </a:pPr>
            <a:r>
              <a:rPr b="1" lang="en-US" sz="2800">
                <a:latin typeface="Calibri"/>
                <a:ea typeface="Calibri"/>
                <a:cs typeface="Calibri"/>
                <a:sym typeface="Calibri"/>
              </a:rPr>
              <a:t>NUMBER OF INCIDENTS FOR EACH TYPE OF WEAPON USED (MORE THAN 1000 INCIDENTS)</a:t>
            </a:r>
            <a:endParaRPr sz="2800">
              <a:latin typeface="Calibri"/>
              <a:ea typeface="Calibri"/>
              <a:cs typeface="Calibri"/>
              <a:sym typeface="Calibri"/>
            </a:endParaRPr>
          </a:p>
        </p:txBody>
      </p:sp>
      <p:graphicFrame>
        <p:nvGraphicFramePr>
          <p:cNvPr descr="pie chart" id="394" name="Google Shape;394;p13"/>
          <p:cNvGraphicFramePr/>
          <p:nvPr/>
        </p:nvGraphicFramePr>
        <p:xfrm>
          <a:off x="6735763" y="1393437"/>
          <a:ext cx="6106686" cy="4071125"/>
        </p:xfrm>
        <a:graphic>
          <a:graphicData uri="http://schemas.openxmlformats.org/drawingml/2006/chart">
            <c:chart r:id="rId3"/>
          </a:graphicData>
        </a:graphic>
      </p:graphicFrame>
      <p:sp>
        <p:nvSpPr>
          <p:cNvPr id="395" name="Google Shape;395;p13"/>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96" name="Google Shape;396;p13"/>
          <p:cNvPicPr preferRelativeResize="0"/>
          <p:nvPr/>
        </p:nvPicPr>
        <p:blipFill rotWithShape="1">
          <a:blip r:embed="rId4">
            <a:alphaModFix/>
          </a:blip>
          <a:srcRect b="0" l="0" r="0" t="0"/>
          <a:stretch/>
        </p:blipFill>
        <p:spPr>
          <a:xfrm>
            <a:off x="150829" y="1868443"/>
            <a:ext cx="9425429" cy="4680979"/>
          </a:xfrm>
          <a:prstGeom prst="rect">
            <a:avLst/>
          </a:prstGeom>
          <a:noFill/>
          <a:ln>
            <a:noFill/>
          </a:ln>
        </p:spPr>
      </p:pic>
      <p:sp>
        <p:nvSpPr>
          <p:cNvPr id="397" name="Google Shape;397;p13"/>
          <p:cNvSpPr/>
          <p:nvPr/>
        </p:nvSpPr>
        <p:spPr>
          <a:xfrm>
            <a:off x="424685" y="6146274"/>
            <a:ext cx="1687398" cy="690355"/>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4"/>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00000"/>
              </a:buClr>
              <a:buSzPts val="3200"/>
              <a:buFont typeface="Calibri"/>
              <a:buNone/>
            </a:pPr>
            <a:r>
              <a:rPr b="1" i="0" lang="en-US" u="none" strike="noStrike">
                <a:solidFill>
                  <a:srgbClr val="000000"/>
                </a:solidFill>
                <a:latin typeface="Calibri"/>
                <a:ea typeface="Calibri"/>
                <a:cs typeface="Calibri"/>
                <a:sym typeface="Calibri"/>
              </a:rPr>
              <a:t>QUESTION</a:t>
            </a:r>
            <a:r>
              <a:rPr lang="en-US"/>
              <a:t> 4</a:t>
            </a:r>
            <a:endParaRPr/>
          </a:p>
        </p:txBody>
      </p:sp>
      <p:sp>
        <p:nvSpPr>
          <p:cNvPr id="404" name="Google Shape;404;p14"/>
          <p:cNvSpPr txBox="1"/>
          <p:nvPr>
            <p:ph idx="2" type="body"/>
          </p:nvPr>
        </p:nvSpPr>
        <p:spPr>
          <a:xfrm>
            <a:off x="159300" y="1648186"/>
            <a:ext cx="4595636" cy="1010173"/>
          </a:xfrm>
          <a:prstGeom prst="rect">
            <a:avLst/>
          </a:prstGeom>
          <a:noFill/>
          <a:ln>
            <a:noFill/>
          </a:ln>
        </p:spPr>
        <p:txBody>
          <a:bodyPr anchorCtr="0" anchor="ctr" bIns="0" lIns="0" spcFirstLastPara="1" rIns="0" wrap="square" tIns="0">
            <a:noAutofit/>
          </a:bodyPr>
          <a:lstStyle/>
          <a:p>
            <a:pPr indent="0" lvl="0" marL="158750" marR="0" rtl="0" algn="l">
              <a:lnSpc>
                <a:spcPct val="100000"/>
              </a:lnSpc>
              <a:spcBef>
                <a:spcPts val="0"/>
              </a:spcBef>
              <a:spcAft>
                <a:spcPts val="0"/>
              </a:spcAft>
              <a:buClr>
                <a:schemeClr val="lt1"/>
              </a:buClr>
              <a:buSzPts val="1100"/>
              <a:buNone/>
            </a:pPr>
            <a:r>
              <a:rPr b="1" i="0" lang="en-US" sz="1800" u="none" cap="none" strike="noStrike">
                <a:solidFill>
                  <a:srgbClr val="2C567A"/>
                </a:solidFill>
                <a:latin typeface="Arial"/>
                <a:ea typeface="Arial"/>
                <a:cs typeface="Arial"/>
                <a:sym typeface="Arial"/>
              </a:rPr>
              <a:t>Time ( When are the most crimes committed, time of day and month.)</a:t>
            </a:r>
            <a:endParaRPr>
              <a:solidFill>
                <a:srgbClr val="2C567A"/>
              </a:solidFill>
            </a:endParaRPr>
          </a:p>
        </p:txBody>
      </p:sp>
      <p:pic>
        <p:nvPicPr>
          <p:cNvPr descr="Pencil" id="405" name="Google Shape;405;p14"/>
          <p:cNvPicPr preferRelativeResize="0"/>
          <p:nvPr>
            <p:ph idx="5" type="pic"/>
          </p:nvPr>
        </p:nvPicPr>
        <p:blipFill rotWithShape="1">
          <a:blip r:embed="rId3">
            <a:alphaModFix/>
          </a:blip>
          <a:srcRect b="0" l="0" r="0" t="0"/>
          <a:stretch/>
        </p:blipFill>
        <p:spPr>
          <a:xfrm>
            <a:off x="5282969" y="1850968"/>
            <a:ext cx="605487" cy="605487"/>
          </a:xfrm>
          <a:prstGeom prst="rect">
            <a:avLst/>
          </a:prstGeom>
          <a:noFill/>
          <a:ln>
            <a:noFill/>
          </a:ln>
        </p:spPr>
      </p:pic>
      <p:sp>
        <p:nvSpPr>
          <p:cNvPr id="406" name="Google Shape;406;p14"/>
          <p:cNvSpPr txBox="1"/>
          <p:nvPr>
            <p:ph idx="1" type="body"/>
          </p:nvPr>
        </p:nvSpPr>
        <p:spPr>
          <a:xfrm>
            <a:off x="680934" y="2863158"/>
            <a:ext cx="4074002" cy="2846648"/>
          </a:xfrm>
          <a:prstGeom prst="rect">
            <a:avLst/>
          </a:prstGeom>
          <a:noFill/>
          <a:ln>
            <a:noFill/>
          </a:ln>
        </p:spPr>
        <p:txBody>
          <a:bodyPr anchorCtr="0" anchor="t" bIns="0" lIns="0" spcFirstLastPara="1" rIns="0" wrap="square" tIns="0">
            <a:noAutofit/>
          </a:bodyPr>
          <a:lstStyle/>
          <a:p>
            <a:pPr indent="0" lvl="0" marL="0" rtl="0" algn="r">
              <a:lnSpc>
                <a:spcPct val="90000"/>
              </a:lnSpc>
              <a:spcBef>
                <a:spcPts val="0"/>
              </a:spcBef>
              <a:spcAft>
                <a:spcPts val="0"/>
              </a:spcAft>
              <a:buClr>
                <a:schemeClr val="dk1"/>
              </a:buClr>
              <a:buSzPts val="1600"/>
              <a:buNone/>
            </a:pPr>
            <a:r>
              <a:rPr lang="en-US"/>
              <a:t>Crime rates went up from 2020. Based on data the can say that June through October are the  months with most committed crimes</a:t>
            </a:r>
            <a:endParaRPr/>
          </a:p>
          <a:p>
            <a:pPr indent="0" lvl="0" marL="0" rtl="0" algn="r">
              <a:lnSpc>
                <a:spcPct val="90000"/>
              </a:lnSpc>
              <a:spcBef>
                <a:spcPts val="1000"/>
              </a:spcBef>
              <a:spcAft>
                <a:spcPts val="0"/>
              </a:spcAft>
              <a:buClr>
                <a:schemeClr val="dk1"/>
              </a:buClr>
              <a:buSzPts val="1600"/>
              <a:buNone/>
            </a:pPr>
            <a:r>
              <a:t/>
            </a:r>
            <a:endParaRPr sz="1600"/>
          </a:p>
        </p:txBody>
      </p:sp>
      <p:sp>
        <p:nvSpPr>
          <p:cNvPr id="407" name="Google Shape;407;p14"/>
          <p:cNvSpPr txBox="1"/>
          <p:nvPr>
            <p:ph idx="3" type="body"/>
          </p:nvPr>
        </p:nvSpPr>
        <p:spPr>
          <a:xfrm>
            <a:off x="7176572" y="2863158"/>
            <a:ext cx="4074002" cy="770284"/>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1600"/>
              <a:buNone/>
            </a:pPr>
            <a:r>
              <a:rPr lang="en-US" sz="1600"/>
              <a:t>Most of the crimes happen during the second part of the day, highest peak is 8pm</a:t>
            </a:r>
            <a:endParaRPr/>
          </a:p>
        </p:txBody>
      </p:sp>
      <p:pic>
        <p:nvPicPr>
          <p:cNvPr descr="Laptop" id="408" name="Google Shape;408;p14"/>
          <p:cNvPicPr preferRelativeResize="0"/>
          <p:nvPr>
            <p:ph idx="6" type="pic"/>
          </p:nvPr>
        </p:nvPicPr>
        <p:blipFill rotWithShape="1">
          <a:blip r:embed="rId4">
            <a:alphaModFix/>
          </a:blip>
          <a:srcRect b="0" l="0" r="0" t="0"/>
          <a:stretch/>
        </p:blipFill>
        <p:spPr>
          <a:xfrm>
            <a:off x="6298782" y="4906113"/>
            <a:ext cx="605487" cy="605487"/>
          </a:xfrm>
          <a:prstGeom prst="rect">
            <a:avLst/>
          </a:prstGeom>
          <a:noFill/>
          <a:ln>
            <a:noFill/>
          </a:ln>
        </p:spPr>
      </p:pic>
      <p:sp>
        <p:nvSpPr>
          <p:cNvPr id="409" name="Google Shape;409;p1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10" name="Google Shape;410;p14"/>
          <p:cNvSpPr/>
          <p:nvPr/>
        </p:nvSpPr>
        <p:spPr>
          <a:xfrm>
            <a:off x="37025" y="5511600"/>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5"/>
          <p:cNvSpPr txBox="1"/>
          <p:nvPr>
            <p:ph type="title"/>
          </p:nvPr>
        </p:nvSpPr>
        <p:spPr>
          <a:xfrm>
            <a:off x="507556" y="250436"/>
            <a:ext cx="11150600" cy="920336"/>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27"/>
              <a:buFont typeface="Arial"/>
              <a:buNone/>
            </a:pPr>
            <a:r>
              <a:rPr b="1" lang="en-US" sz="2800">
                <a:latin typeface="Calibri"/>
                <a:ea typeface="Calibri"/>
                <a:cs typeface="Calibri"/>
                <a:sym typeface="Calibri"/>
              </a:rPr>
              <a:t>YEARLY DISTRIBUTION OF CRIMES</a:t>
            </a:r>
            <a:endParaRPr sz="2800">
              <a:latin typeface="Calibri"/>
              <a:ea typeface="Calibri"/>
              <a:cs typeface="Calibri"/>
              <a:sym typeface="Calibri"/>
            </a:endParaRPr>
          </a:p>
        </p:txBody>
      </p:sp>
      <p:graphicFrame>
        <p:nvGraphicFramePr>
          <p:cNvPr descr="pie chart" id="417" name="Google Shape;417;p15"/>
          <p:cNvGraphicFramePr/>
          <p:nvPr/>
        </p:nvGraphicFramePr>
        <p:xfrm>
          <a:off x="6704313" y="1393450"/>
          <a:ext cx="6106800" cy="4071000"/>
        </p:xfrm>
        <a:graphic>
          <a:graphicData uri="http://schemas.openxmlformats.org/drawingml/2006/chart">
            <c:chart r:id="rId3"/>
          </a:graphicData>
        </a:graphic>
      </p:graphicFrame>
      <p:sp>
        <p:nvSpPr>
          <p:cNvPr id="418" name="Google Shape;418;p1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19" name="Google Shape;419;p15"/>
          <p:cNvPicPr preferRelativeResize="0"/>
          <p:nvPr/>
        </p:nvPicPr>
        <p:blipFill rotWithShape="1">
          <a:blip r:embed="rId4">
            <a:alphaModFix/>
          </a:blip>
          <a:srcRect b="0" l="0" r="0" t="0"/>
          <a:stretch/>
        </p:blipFill>
        <p:spPr>
          <a:xfrm>
            <a:off x="1687397" y="1272971"/>
            <a:ext cx="7261771" cy="5585029"/>
          </a:xfrm>
          <a:prstGeom prst="rect">
            <a:avLst/>
          </a:prstGeom>
          <a:noFill/>
          <a:ln>
            <a:noFill/>
          </a:ln>
        </p:spPr>
      </p:pic>
      <p:sp>
        <p:nvSpPr>
          <p:cNvPr id="420" name="Google Shape;420;p15"/>
          <p:cNvSpPr/>
          <p:nvPr/>
        </p:nvSpPr>
        <p:spPr>
          <a:xfrm>
            <a:off x="151307" y="5464562"/>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6"/>
          <p:cNvSpPr txBox="1"/>
          <p:nvPr>
            <p:ph type="title"/>
          </p:nvPr>
        </p:nvSpPr>
        <p:spPr>
          <a:xfrm>
            <a:off x="507556" y="-105120"/>
            <a:ext cx="11150600" cy="920336"/>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27"/>
              <a:buFont typeface="Arial"/>
              <a:buNone/>
            </a:pPr>
            <a:r>
              <a:rPr lang="en-US" sz="2800">
                <a:latin typeface="Calibri"/>
                <a:ea typeface="Calibri"/>
                <a:cs typeface="Calibri"/>
                <a:sym typeface="Calibri"/>
              </a:rPr>
              <a:t>MONTHLY DISTRIBUTION OF CRIMES BY YEAR</a:t>
            </a:r>
            <a:endParaRPr sz="2800">
              <a:latin typeface="Calibri"/>
              <a:ea typeface="Calibri"/>
              <a:cs typeface="Calibri"/>
              <a:sym typeface="Calibri"/>
            </a:endParaRPr>
          </a:p>
        </p:txBody>
      </p:sp>
      <p:graphicFrame>
        <p:nvGraphicFramePr>
          <p:cNvPr descr="pie chart" id="427" name="Google Shape;427;p16"/>
          <p:cNvGraphicFramePr/>
          <p:nvPr/>
        </p:nvGraphicFramePr>
        <p:xfrm>
          <a:off x="6735763" y="1393437"/>
          <a:ext cx="6106686" cy="4071125"/>
        </p:xfrm>
        <a:graphic>
          <a:graphicData uri="http://schemas.openxmlformats.org/drawingml/2006/chart">
            <c:chart r:id="rId3"/>
          </a:graphicData>
        </a:graphic>
      </p:graphicFrame>
      <p:sp>
        <p:nvSpPr>
          <p:cNvPr id="428" name="Google Shape;428;p1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29" name="Google Shape;429;p16"/>
          <p:cNvPicPr preferRelativeResize="0"/>
          <p:nvPr/>
        </p:nvPicPr>
        <p:blipFill rotWithShape="1">
          <a:blip r:embed="rId4">
            <a:alphaModFix/>
          </a:blip>
          <a:srcRect b="7800" l="0" r="0" t="0"/>
          <a:stretch/>
        </p:blipFill>
        <p:spPr>
          <a:xfrm>
            <a:off x="824500" y="793051"/>
            <a:ext cx="9263474" cy="5393825"/>
          </a:xfrm>
          <a:prstGeom prst="rect">
            <a:avLst/>
          </a:prstGeom>
          <a:noFill/>
          <a:ln>
            <a:noFill/>
          </a:ln>
        </p:spPr>
      </p:pic>
      <p:sp>
        <p:nvSpPr>
          <p:cNvPr id="430" name="Google Shape;430;p16"/>
          <p:cNvSpPr/>
          <p:nvPr/>
        </p:nvSpPr>
        <p:spPr>
          <a:xfrm>
            <a:off x="79958" y="6064938"/>
            <a:ext cx="1489096" cy="775789"/>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16"/>
          <p:cNvSpPr txBox="1"/>
          <p:nvPr/>
        </p:nvSpPr>
        <p:spPr>
          <a:xfrm>
            <a:off x="1971425" y="6237875"/>
            <a:ext cx="4194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Jan</a:t>
            </a:r>
            <a:endParaRPr sz="1300">
              <a:solidFill>
                <a:schemeClr val="dk1"/>
              </a:solidFill>
              <a:latin typeface="Calibri"/>
              <a:ea typeface="Calibri"/>
              <a:cs typeface="Calibri"/>
              <a:sym typeface="Calibri"/>
            </a:endParaRPr>
          </a:p>
        </p:txBody>
      </p:sp>
      <p:sp>
        <p:nvSpPr>
          <p:cNvPr id="432" name="Google Shape;432;p16"/>
          <p:cNvSpPr txBox="1"/>
          <p:nvPr/>
        </p:nvSpPr>
        <p:spPr>
          <a:xfrm>
            <a:off x="2645350" y="6237900"/>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Feb</a:t>
            </a:r>
            <a:endParaRPr sz="1300">
              <a:solidFill>
                <a:schemeClr val="dk1"/>
              </a:solidFill>
              <a:latin typeface="Calibri"/>
              <a:ea typeface="Calibri"/>
              <a:cs typeface="Calibri"/>
              <a:sym typeface="Calibri"/>
            </a:endParaRPr>
          </a:p>
        </p:txBody>
      </p:sp>
      <p:sp>
        <p:nvSpPr>
          <p:cNvPr id="433" name="Google Shape;433;p16"/>
          <p:cNvSpPr txBox="1"/>
          <p:nvPr/>
        </p:nvSpPr>
        <p:spPr>
          <a:xfrm>
            <a:off x="3313675" y="6237900"/>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Mar</a:t>
            </a:r>
            <a:endParaRPr sz="1300">
              <a:solidFill>
                <a:schemeClr val="dk1"/>
              </a:solidFill>
              <a:latin typeface="Calibri"/>
              <a:ea typeface="Calibri"/>
              <a:cs typeface="Calibri"/>
              <a:sym typeface="Calibri"/>
            </a:endParaRPr>
          </a:p>
        </p:txBody>
      </p:sp>
      <p:sp>
        <p:nvSpPr>
          <p:cNvPr id="434" name="Google Shape;434;p16"/>
          <p:cNvSpPr txBox="1"/>
          <p:nvPr/>
        </p:nvSpPr>
        <p:spPr>
          <a:xfrm>
            <a:off x="3916975" y="6237875"/>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Aprl</a:t>
            </a:r>
            <a:endParaRPr sz="1300">
              <a:solidFill>
                <a:schemeClr val="dk1"/>
              </a:solidFill>
              <a:latin typeface="Calibri"/>
              <a:ea typeface="Calibri"/>
              <a:cs typeface="Calibri"/>
              <a:sym typeface="Calibri"/>
            </a:endParaRPr>
          </a:p>
        </p:txBody>
      </p:sp>
      <p:sp>
        <p:nvSpPr>
          <p:cNvPr id="435" name="Google Shape;435;p16"/>
          <p:cNvSpPr txBox="1"/>
          <p:nvPr/>
        </p:nvSpPr>
        <p:spPr>
          <a:xfrm>
            <a:off x="4520275" y="6237900"/>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May</a:t>
            </a:r>
            <a:endParaRPr sz="1300">
              <a:solidFill>
                <a:schemeClr val="dk1"/>
              </a:solidFill>
              <a:latin typeface="Calibri"/>
              <a:ea typeface="Calibri"/>
              <a:cs typeface="Calibri"/>
              <a:sym typeface="Calibri"/>
            </a:endParaRPr>
          </a:p>
        </p:txBody>
      </p:sp>
      <p:sp>
        <p:nvSpPr>
          <p:cNvPr id="436" name="Google Shape;436;p16"/>
          <p:cNvSpPr txBox="1"/>
          <p:nvPr/>
        </p:nvSpPr>
        <p:spPr>
          <a:xfrm>
            <a:off x="5188600" y="6237875"/>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June</a:t>
            </a:r>
            <a:endParaRPr sz="1300">
              <a:solidFill>
                <a:schemeClr val="dk1"/>
              </a:solidFill>
              <a:latin typeface="Calibri"/>
              <a:ea typeface="Calibri"/>
              <a:cs typeface="Calibri"/>
              <a:sym typeface="Calibri"/>
            </a:endParaRPr>
          </a:p>
        </p:txBody>
      </p:sp>
      <p:sp>
        <p:nvSpPr>
          <p:cNvPr id="437" name="Google Shape;437;p16"/>
          <p:cNvSpPr txBox="1"/>
          <p:nvPr/>
        </p:nvSpPr>
        <p:spPr>
          <a:xfrm>
            <a:off x="5813000" y="6237875"/>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July</a:t>
            </a:r>
            <a:endParaRPr sz="1300">
              <a:solidFill>
                <a:schemeClr val="dk1"/>
              </a:solidFill>
              <a:latin typeface="Calibri"/>
              <a:ea typeface="Calibri"/>
              <a:cs typeface="Calibri"/>
              <a:sym typeface="Calibri"/>
            </a:endParaRPr>
          </a:p>
        </p:txBody>
      </p:sp>
      <p:sp>
        <p:nvSpPr>
          <p:cNvPr id="438" name="Google Shape;438;p16"/>
          <p:cNvSpPr txBox="1"/>
          <p:nvPr/>
        </p:nvSpPr>
        <p:spPr>
          <a:xfrm>
            <a:off x="6460225" y="6237900"/>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Aug</a:t>
            </a:r>
            <a:endParaRPr sz="1300">
              <a:solidFill>
                <a:schemeClr val="dk1"/>
              </a:solidFill>
              <a:latin typeface="Calibri"/>
              <a:ea typeface="Calibri"/>
              <a:cs typeface="Calibri"/>
              <a:sym typeface="Calibri"/>
            </a:endParaRPr>
          </a:p>
        </p:txBody>
      </p:sp>
      <p:sp>
        <p:nvSpPr>
          <p:cNvPr id="439" name="Google Shape;439;p16"/>
          <p:cNvSpPr txBox="1"/>
          <p:nvPr/>
        </p:nvSpPr>
        <p:spPr>
          <a:xfrm>
            <a:off x="7107450" y="6237875"/>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Sept</a:t>
            </a:r>
            <a:endParaRPr sz="1300">
              <a:solidFill>
                <a:schemeClr val="dk1"/>
              </a:solidFill>
              <a:latin typeface="Calibri"/>
              <a:ea typeface="Calibri"/>
              <a:cs typeface="Calibri"/>
              <a:sym typeface="Calibri"/>
            </a:endParaRPr>
          </a:p>
        </p:txBody>
      </p:sp>
      <p:sp>
        <p:nvSpPr>
          <p:cNvPr id="440" name="Google Shape;440;p16"/>
          <p:cNvSpPr txBox="1"/>
          <p:nvPr/>
        </p:nvSpPr>
        <p:spPr>
          <a:xfrm>
            <a:off x="7807125" y="6237900"/>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Oct</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
        <p:nvSpPr>
          <p:cNvPr id="441" name="Google Shape;441;p16"/>
          <p:cNvSpPr txBox="1"/>
          <p:nvPr/>
        </p:nvSpPr>
        <p:spPr>
          <a:xfrm>
            <a:off x="8401900" y="6237875"/>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Nov</a:t>
            </a:r>
            <a:endParaRPr sz="1300">
              <a:solidFill>
                <a:schemeClr val="dk1"/>
              </a:solidFill>
              <a:latin typeface="Calibri"/>
              <a:ea typeface="Calibri"/>
              <a:cs typeface="Calibri"/>
              <a:sym typeface="Calibri"/>
            </a:endParaRPr>
          </a:p>
        </p:txBody>
      </p:sp>
      <p:sp>
        <p:nvSpPr>
          <p:cNvPr id="442" name="Google Shape;442;p16"/>
          <p:cNvSpPr txBox="1"/>
          <p:nvPr/>
        </p:nvSpPr>
        <p:spPr>
          <a:xfrm>
            <a:off x="8996675" y="6237875"/>
            <a:ext cx="539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Calibri"/>
                <a:ea typeface="Calibri"/>
                <a:cs typeface="Calibri"/>
                <a:sym typeface="Calibri"/>
              </a:rPr>
              <a:t>Dec</a:t>
            </a:r>
            <a:endParaRPr sz="13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7"/>
          <p:cNvSpPr txBox="1"/>
          <p:nvPr>
            <p:ph type="title"/>
          </p:nvPr>
        </p:nvSpPr>
        <p:spPr>
          <a:xfrm>
            <a:off x="507556" y="-240648"/>
            <a:ext cx="11150600" cy="920336"/>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3027"/>
              <a:buFont typeface="Arial"/>
              <a:buNone/>
            </a:pPr>
            <a:r>
              <a:rPr lang="en-US" sz="2800">
                <a:latin typeface="Calibri"/>
                <a:ea typeface="Calibri"/>
                <a:cs typeface="Calibri"/>
                <a:sym typeface="Calibri"/>
              </a:rPr>
              <a:t>HOURLY DISTRIBUTION OF CRIMES BY YEAR</a:t>
            </a:r>
            <a:endParaRPr sz="2800">
              <a:latin typeface="Calibri"/>
              <a:ea typeface="Calibri"/>
              <a:cs typeface="Calibri"/>
              <a:sym typeface="Calibri"/>
            </a:endParaRPr>
          </a:p>
        </p:txBody>
      </p:sp>
      <p:graphicFrame>
        <p:nvGraphicFramePr>
          <p:cNvPr descr="pie chart" id="449" name="Google Shape;449;p17"/>
          <p:cNvGraphicFramePr/>
          <p:nvPr/>
        </p:nvGraphicFramePr>
        <p:xfrm>
          <a:off x="6735763" y="1393437"/>
          <a:ext cx="6106686" cy="4071125"/>
        </p:xfrm>
        <a:graphic>
          <a:graphicData uri="http://schemas.openxmlformats.org/drawingml/2006/chart">
            <c:chart r:id="rId3"/>
          </a:graphicData>
        </a:graphic>
      </p:graphicFrame>
      <p:sp>
        <p:nvSpPr>
          <p:cNvPr id="450" name="Google Shape;450;p1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51" name="Google Shape;451;p17"/>
          <p:cNvPicPr preferRelativeResize="0"/>
          <p:nvPr/>
        </p:nvPicPr>
        <p:blipFill rotWithShape="1">
          <a:blip r:embed="rId4">
            <a:alphaModFix/>
          </a:blip>
          <a:srcRect b="0" l="0" r="0" t="0"/>
          <a:stretch/>
        </p:blipFill>
        <p:spPr>
          <a:xfrm>
            <a:off x="985852" y="871267"/>
            <a:ext cx="9331964" cy="5920745"/>
          </a:xfrm>
          <a:prstGeom prst="rect">
            <a:avLst/>
          </a:prstGeom>
          <a:noFill/>
          <a:ln>
            <a:noFill/>
          </a:ln>
        </p:spPr>
      </p:pic>
      <p:sp>
        <p:nvSpPr>
          <p:cNvPr id="452" name="Google Shape;452;p17"/>
          <p:cNvSpPr/>
          <p:nvPr/>
        </p:nvSpPr>
        <p:spPr>
          <a:xfrm>
            <a:off x="235670" y="6136849"/>
            <a:ext cx="1297431" cy="655163"/>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61e6839b64_2_35"/>
          <p:cNvSpPr txBox="1"/>
          <p:nvPr>
            <p:ph type="title"/>
          </p:nvPr>
        </p:nvSpPr>
        <p:spPr>
          <a:xfrm>
            <a:off x="520650" y="230698"/>
            <a:ext cx="11150700" cy="453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Linear regression for each year</a:t>
            </a:r>
            <a:endParaRPr/>
          </a:p>
        </p:txBody>
      </p:sp>
      <p:sp>
        <p:nvSpPr>
          <p:cNvPr id="459" name="Google Shape;459;g261e6839b64_2_35"/>
          <p:cNvSpPr txBox="1"/>
          <p:nvPr>
            <p:ph idx="12" type="sldNum"/>
          </p:nvPr>
        </p:nvSpPr>
        <p:spPr>
          <a:xfrm>
            <a:off x="11363696" y="6455739"/>
            <a:ext cx="294600" cy="1875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60" name="Google Shape;460;g261e6839b64_2_35"/>
          <p:cNvPicPr preferRelativeResize="0"/>
          <p:nvPr/>
        </p:nvPicPr>
        <p:blipFill rotWithShape="1">
          <a:blip r:embed="rId3">
            <a:alphaModFix/>
          </a:blip>
          <a:srcRect b="0" l="0" r="0" t="0"/>
          <a:stretch/>
        </p:blipFill>
        <p:spPr>
          <a:xfrm>
            <a:off x="209738" y="1452121"/>
            <a:ext cx="8181975" cy="5191125"/>
          </a:xfrm>
          <a:prstGeom prst="rect">
            <a:avLst/>
          </a:prstGeom>
          <a:noFill/>
          <a:ln>
            <a:noFill/>
          </a:ln>
        </p:spPr>
      </p:pic>
      <p:sp>
        <p:nvSpPr>
          <p:cNvPr id="461" name="Google Shape;461;g261e6839b64_2_35"/>
          <p:cNvSpPr/>
          <p:nvPr/>
        </p:nvSpPr>
        <p:spPr>
          <a:xfrm>
            <a:off x="85975" y="6187000"/>
            <a:ext cx="1216500" cy="587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
          <p:cNvPicPr preferRelativeResize="0"/>
          <p:nvPr>
            <p:ph idx="2" type="pic"/>
          </p:nvPr>
        </p:nvPicPr>
        <p:blipFill rotWithShape="1">
          <a:blip r:embed="rId3">
            <a:alphaModFix/>
          </a:blip>
          <a:srcRect b="0" l="0" r="0" t="0"/>
          <a:stretch/>
        </p:blipFill>
        <p:spPr>
          <a:xfrm>
            <a:off x="710812" y="965771"/>
            <a:ext cx="5305661" cy="4982966"/>
          </a:xfrm>
          <a:prstGeom prst="ellipse">
            <a:avLst/>
          </a:prstGeom>
          <a:solidFill>
            <a:schemeClr val="lt2"/>
          </a:solidFill>
          <a:ln>
            <a:noFill/>
          </a:ln>
        </p:spPr>
      </p:pic>
      <p:sp>
        <p:nvSpPr>
          <p:cNvPr id="274" name="Google Shape;274;p2"/>
          <p:cNvSpPr txBox="1"/>
          <p:nvPr>
            <p:ph type="ctrTitle"/>
          </p:nvPr>
        </p:nvSpPr>
        <p:spPr>
          <a:xfrm>
            <a:off x="6343650" y="2173288"/>
            <a:ext cx="5687388" cy="2090808"/>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Corbel"/>
              <a:buNone/>
            </a:pPr>
            <a:r>
              <a:rPr lang="en-US"/>
              <a:t>THE BASE OF OUR PROJECT WAS A DATA SET FROM DATA.GOV</a:t>
            </a:r>
            <a:endParaRPr/>
          </a:p>
        </p:txBody>
      </p:sp>
      <p:sp>
        <p:nvSpPr>
          <p:cNvPr id="275" name="Google Shape;275;p2"/>
          <p:cNvSpPr txBox="1"/>
          <p:nvPr>
            <p:ph idx="1" type="subTitle"/>
          </p:nvPr>
        </p:nvSpPr>
        <p:spPr>
          <a:xfrm>
            <a:off x="6343649" y="4279971"/>
            <a:ext cx="5461357" cy="99067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FFFF"/>
              </a:buClr>
              <a:buSzPts val="1800"/>
              <a:buNone/>
            </a:pPr>
            <a:r>
              <a:rPr b="0" i="0" lang="en-US" sz="1800" strike="noStrike">
                <a:solidFill>
                  <a:srgbClr val="FFFFFF"/>
                </a:solidFill>
                <a:latin typeface="Arial"/>
                <a:ea typeface="Arial"/>
                <a:cs typeface="Arial"/>
                <a:sym typeface="Arial"/>
              </a:rPr>
              <a:t>CATALOG.DATA.GOV/DATASET/CRIME-DATA-FROM-2020-TO-PRESENT</a:t>
            </a:r>
            <a:endParaRPr/>
          </a:p>
        </p:txBody>
      </p:sp>
      <p:sp>
        <p:nvSpPr>
          <p:cNvPr id="276" name="Google Shape;276;p2"/>
          <p:cNvSpPr/>
          <p:nvPr/>
        </p:nvSpPr>
        <p:spPr>
          <a:xfrm>
            <a:off x="9982986" y="0"/>
            <a:ext cx="1897435" cy="1319752"/>
          </a:xfrm>
          <a:prstGeom prst="ellipse">
            <a:avLst/>
          </a:prstGeom>
          <a:solidFill>
            <a:srgbClr val="B2606E"/>
          </a:solidFill>
          <a:ln cap="flat" cmpd="sng" w="12700">
            <a:solidFill>
              <a:srgbClr val="B2606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61e6839b64_2_15"/>
          <p:cNvSpPr txBox="1"/>
          <p:nvPr>
            <p:ph idx="12" type="sldNum"/>
          </p:nvPr>
        </p:nvSpPr>
        <p:spPr>
          <a:xfrm>
            <a:off x="11363696" y="6455739"/>
            <a:ext cx="294600" cy="1875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68" name="Google Shape;468;g261e6839b64_2_15"/>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descr="skyscrappers" id="474" name="Google Shape;474;p18"/>
          <p:cNvPicPr preferRelativeResize="0"/>
          <p:nvPr>
            <p:ph idx="2" type="pic"/>
          </p:nvPr>
        </p:nvPicPr>
        <p:blipFill rotWithShape="1">
          <a:blip r:embed="rId3">
            <a:alphaModFix/>
          </a:blip>
          <a:srcRect b="0" l="0" r="0" t="0"/>
          <a:stretch/>
        </p:blipFill>
        <p:spPr>
          <a:xfrm>
            <a:off x="710812" y="728545"/>
            <a:ext cx="5305661" cy="5305661"/>
          </a:xfrm>
          <a:prstGeom prst="ellipse">
            <a:avLst/>
          </a:prstGeom>
          <a:solidFill>
            <a:schemeClr val="lt2"/>
          </a:solidFill>
          <a:ln>
            <a:noFill/>
          </a:ln>
        </p:spPr>
      </p:pic>
      <p:sp>
        <p:nvSpPr>
          <p:cNvPr id="475" name="Google Shape;475;p18"/>
          <p:cNvSpPr txBox="1"/>
          <p:nvPr>
            <p:ph type="title"/>
          </p:nvPr>
        </p:nvSpPr>
        <p:spPr>
          <a:xfrm>
            <a:off x="6372998" y="3309109"/>
            <a:ext cx="5163222" cy="67336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4"/>
              </a:buClr>
              <a:buSzPts val="6000"/>
              <a:buFont typeface="Corbel"/>
              <a:buNone/>
            </a:pPr>
            <a:r>
              <a:rPr lang="en-US"/>
              <a:t>THANK YOU</a:t>
            </a:r>
            <a:endParaRPr/>
          </a:p>
        </p:txBody>
      </p:sp>
      <p:sp>
        <p:nvSpPr>
          <p:cNvPr id="476" name="Google Shape;476;p18"/>
          <p:cNvSpPr/>
          <p:nvPr/>
        </p:nvSpPr>
        <p:spPr>
          <a:xfrm>
            <a:off x="6372998" y="1480159"/>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18"/>
          <p:cNvSpPr/>
          <p:nvPr/>
        </p:nvSpPr>
        <p:spPr>
          <a:xfrm>
            <a:off x="6016473" y="4435262"/>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0000"/>
              </a:buClr>
              <a:buSzPts val="3200"/>
              <a:buFont typeface="Calibri"/>
              <a:buNone/>
            </a:pPr>
            <a:r>
              <a:rPr b="1" i="0" lang="en-US" u="none" strike="noStrike">
                <a:solidFill>
                  <a:srgbClr val="000000"/>
                </a:solidFill>
                <a:latin typeface="Calibri"/>
                <a:ea typeface="Calibri"/>
                <a:cs typeface="Calibri"/>
                <a:sym typeface="Calibri"/>
              </a:rPr>
              <a:t>RESEARCH QUESTION</a:t>
            </a:r>
            <a:endParaRPr>
              <a:latin typeface="Calibri"/>
              <a:ea typeface="Calibri"/>
              <a:cs typeface="Calibri"/>
              <a:sym typeface="Calibri"/>
            </a:endParaRPr>
          </a:p>
        </p:txBody>
      </p:sp>
      <p:sp>
        <p:nvSpPr>
          <p:cNvPr id="283" name="Google Shape;283;p3"/>
          <p:cNvSpPr txBox="1"/>
          <p:nvPr>
            <p:ph idx="1" type="body"/>
          </p:nvPr>
        </p:nvSpPr>
        <p:spPr>
          <a:xfrm>
            <a:off x="538961" y="1825625"/>
            <a:ext cx="3991476" cy="435133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1800"/>
              <a:t>Our group looked at data from “Data.gov” on crimes reported in Los Angeles from 2020 to present day. Our goal is to decipher the data to figure out how dangerous Los Angeles is. Data was collected on 834,317 reported crimes.</a:t>
            </a:r>
            <a:endParaRPr b="1" sz="1800"/>
          </a:p>
          <a:p>
            <a:pPr indent="0" lvl="0" marL="0" rtl="0" algn="l">
              <a:spcBef>
                <a:spcPts val="0"/>
              </a:spcBef>
              <a:spcAft>
                <a:spcPts val="0"/>
              </a:spcAft>
              <a:buClr>
                <a:schemeClr val="dk1"/>
              </a:buClr>
              <a:buSzPts val="1100"/>
              <a:buFont typeface="Arial"/>
              <a:buNone/>
            </a:pPr>
            <a:r>
              <a:rPr b="1" lang="en-US" sz="1800"/>
              <a:t>The shape of original data was 834,320</a:t>
            </a:r>
            <a:endParaRPr b="1" sz="1800"/>
          </a:p>
          <a:p>
            <a:pPr indent="0" lvl="0" marL="0" rtl="0" algn="l">
              <a:spcBef>
                <a:spcPts val="0"/>
              </a:spcBef>
              <a:spcAft>
                <a:spcPts val="0"/>
              </a:spcAft>
              <a:buClr>
                <a:schemeClr val="dk1"/>
              </a:buClr>
              <a:buSzPts val="1100"/>
              <a:buFont typeface="Arial"/>
              <a:buNone/>
            </a:pPr>
            <a:r>
              <a:rPr b="1" lang="en-US" sz="1800"/>
              <a:t>rows and 28 columns. Cleared data has 290,925 rows and 14 columns</a:t>
            </a:r>
            <a:br>
              <a:rPr b="1" lang="en-US" sz="1800"/>
            </a:br>
            <a:endParaRPr b="1" sz="1800"/>
          </a:p>
          <a:p>
            <a:pPr indent="0" lvl="0" marL="0" rtl="0" algn="l">
              <a:lnSpc>
                <a:spcPct val="90000"/>
              </a:lnSpc>
              <a:spcBef>
                <a:spcPts val="0"/>
              </a:spcBef>
              <a:spcAft>
                <a:spcPts val="0"/>
              </a:spcAft>
              <a:buClr>
                <a:srgbClr val="000000"/>
              </a:buClr>
              <a:buSzPts val="1800"/>
              <a:buNone/>
            </a:pPr>
            <a:r>
              <a:t/>
            </a:r>
            <a:endParaRPr b="1" sz="1800">
              <a:solidFill>
                <a:srgbClr val="000000"/>
              </a:solidFill>
            </a:endParaRPr>
          </a:p>
        </p:txBody>
      </p:sp>
      <p:pic>
        <p:nvPicPr>
          <p:cNvPr id="284" name="Google Shape;284;p3"/>
          <p:cNvPicPr preferRelativeResize="0"/>
          <p:nvPr>
            <p:ph idx="2" type="pic"/>
          </p:nvPr>
        </p:nvPicPr>
        <p:blipFill rotWithShape="1">
          <a:blip r:embed="rId3">
            <a:alphaModFix/>
          </a:blip>
          <a:srcRect b="0" l="0" r="0" t="0"/>
          <a:stretch/>
        </p:blipFill>
        <p:spPr>
          <a:xfrm>
            <a:off x="5097244" y="0"/>
            <a:ext cx="7094757" cy="5845995"/>
          </a:xfrm>
          <a:prstGeom prst="rect">
            <a:avLst/>
          </a:prstGeom>
          <a:solidFill>
            <a:schemeClr val="lt2"/>
          </a:solidFill>
          <a:ln>
            <a:noFill/>
          </a:ln>
        </p:spPr>
      </p:pic>
      <p:sp>
        <p:nvSpPr>
          <p:cNvPr id="285" name="Google Shape;285;p3"/>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86" name="Google Shape;286;p3"/>
          <p:cNvSpPr/>
          <p:nvPr/>
        </p:nvSpPr>
        <p:spPr>
          <a:xfrm>
            <a:off x="94747" y="5429839"/>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0000"/>
              </a:buClr>
              <a:buSzPts val="3200"/>
              <a:buFont typeface="Calibri"/>
              <a:buNone/>
            </a:pPr>
            <a:r>
              <a:rPr b="1" i="0" lang="en-US" u="none" strike="noStrike">
                <a:solidFill>
                  <a:srgbClr val="000000"/>
                </a:solidFill>
                <a:latin typeface="Calibri"/>
                <a:ea typeface="Calibri"/>
                <a:cs typeface="Calibri"/>
                <a:sym typeface="Calibri"/>
              </a:rPr>
              <a:t>QUESTION 1</a:t>
            </a:r>
            <a:endParaRPr>
              <a:latin typeface="Calibri"/>
              <a:ea typeface="Calibri"/>
              <a:cs typeface="Calibri"/>
              <a:sym typeface="Calibri"/>
            </a:endParaRPr>
          </a:p>
        </p:txBody>
      </p:sp>
      <p:sp>
        <p:nvSpPr>
          <p:cNvPr id="293" name="Google Shape;293;p4"/>
          <p:cNvSpPr txBox="1"/>
          <p:nvPr>
            <p:ph idx="1" type="body"/>
          </p:nvPr>
        </p:nvSpPr>
        <p:spPr>
          <a:xfrm>
            <a:off x="513875" y="1673602"/>
            <a:ext cx="4151027" cy="90934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b="1" i="0" lang="en-US" sz="2000" u="none" strike="noStrike"/>
              <a:t>Demographics ( who </a:t>
            </a:r>
            <a:r>
              <a:rPr b="1" lang="en-US" sz="2000"/>
              <a:t>are</a:t>
            </a:r>
            <a:r>
              <a:rPr b="1" i="0" lang="en-US" sz="2000" u="none" strike="noStrike"/>
              <a:t> the victims of crimes, race, gender and age)</a:t>
            </a:r>
            <a:endParaRPr sz="2000"/>
          </a:p>
        </p:txBody>
      </p:sp>
      <p:pic>
        <p:nvPicPr>
          <p:cNvPr descr="skyscrappers" id="294" name="Google Shape;294;p4"/>
          <p:cNvPicPr preferRelativeResize="0"/>
          <p:nvPr>
            <p:ph idx="2" type="pic"/>
          </p:nvPr>
        </p:nvPicPr>
        <p:blipFill rotWithShape="1">
          <a:blip r:embed="rId3">
            <a:alphaModFix/>
          </a:blip>
          <a:srcRect b="0" l="0" r="0" t="0"/>
          <a:stretch/>
        </p:blipFill>
        <p:spPr>
          <a:xfrm>
            <a:off x="5455212" y="988536"/>
            <a:ext cx="4884848" cy="4884848"/>
          </a:xfrm>
          <a:prstGeom prst="ellipse">
            <a:avLst/>
          </a:prstGeom>
          <a:solidFill>
            <a:srgbClr val="D8D8D8"/>
          </a:solidFill>
          <a:ln>
            <a:noFill/>
          </a:ln>
        </p:spPr>
      </p:pic>
      <p:sp>
        <p:nvSpPr>
          <p:cNvPr id="295" name="Google Shape;295;p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96" name="Google Shape;296;p4"/>
          <p:cNvSpPr txBox="1"/>
          <p:nvPr/>
        </p:nvSpPr>
        <p:spPr>
          <a:xfrm>
            <a:off x="513875" y="2847608"/>
            <a:ext cx="3992138" cy="265764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Calibri"/>
                <a:ea typeface="Calibri"/>
                <a:cs typeface="Calibri"/>
                <a:sym typeface="Calibri"/>
              </a:rPr>
              <a:t>We found out that  Hispanic people are most likely to be a victim of</a:t>
            </a:r>
            <a:endParaRPr b="1" sz="20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rPr b="1" lang="en-US" sz="2000">
                <a:solidFill>
                  <a:schemeClr val="dk1"/>
                </a:solidFill>
                <a:latin typeface="Calibri"/>
                <a:ea typeface="Calibri"/>
                <a:cs typeface="Calibri"/>
                <a:sym typeface="Calibri"/>
              </a:rPr>
              <a:t>crime. There is not a </a:t>
            </a:r>
            <a:r>
              <a:rPr b="1" lang="en-US" sz="2000">
                <a:solidFill>
                  <a:schemeClr val="dk1"/>
                </a:solidFill>
                <a:latin typeface="Calibri"/>
                <a:ea typeface="Calibri"/>
                <a:cs typeface="Calibri"/>
                <a:sym typeface="Calibri"/>
              </a:rPr>
              <a:t>substantial difference between whether men or women are more likely to be a victim of a crime</a:t>
            </a:r>
            <a:r>
              <a:rPr b="1" lang="en-US" sz="2000">
                <a:solidFill>
                  <a:schemeClr val="dk1"/>
                </a:solidFill>
                <a:latin typeface="Calibri"/>
                <a:ea typeface="Calibri"/>
                <a:cs typeface="Calibri"/>
                <a:sym typeface="Calibri"/>
              </a:rPr>
              <a:t> .The average age of victim is 35 </a:t>
            </a:r>
            <a:endParaRPr sz="2000">
              <a:solidFill>
                <a:schemeClr val="dk1"/>
              </a:solidFill>
              <a:latin typeface="Calibri"/>
              <a:ea typeface="Calibri"/>
              <a:cs typeface="Calibri"/>
              <a:sym typeface="Calibri"/>
            </a:endParaRPr>
          </a:p>
        </p:txBody>
      </p:sp>
      <p:sp>
        <p:nvSpPr>
          <p:cNvPr id="297" name="Google Shape;297;p4"/>
          <p:cNvSpPr/>
          <p:nvPr/>
        </p:nvSpPr>
        <p:spPr>
          <a:xfrm>
            <a:off x="94747" y="5429839"/>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alibri"/>
              <a:buNone/>
            </a:pPr>
            <a:r>
              <a:rPr lang="en-US" sz="3200">
                <a:latin typeface="Calibri"/>
                <a:ea typeface="Calibri"/>
                <a:cs typeface="Calibri"/>
                <a:sym typeface="Calibri"/>
              </a:rPr>
              <a:t>VICTIMS BY GENDER AND RACE </a:t>
            </a:r>
            <a:r>
              <a:rPr lang="en-US">
                <a:latin typeface="Calibri"/>
                <a:ea typeface="Calibri"/>
                <a:cs typeface="Calibri"/>
                <a:sym typeface="Calibri"/>
              </a:rPr>
              <a:t>GRAPH</a:t>
            </a:r>
            <a:endParaRPr>
              <a:latin typeface="Calibri"/>
              <a:ea typeface="Calibri"/>
              <a:cs typeface="Calibri"/>
              <a:sym typeface="Calibri"/>
            </a:endParaRPr>
          </a:p>
        </p:txBody>
      </p:sp>
      <p:sp>
        <p:nvSpPr>
          <p:cNvPr id="304" name="Google Shape;304;p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05" name="Google Shape;305;p5"/>
          <p:cNvPicPr preferRelativeResize="0"/>
          <p:nvPr/>
        </p:nvPicPr>
        <p:blipFill rotWithShape="1">
          <a:blip r:embed="rId3">
            <a:alphaModFix/>
          </a:blip>
          <a:srcRect b="0" l="1748" r="0" t="1661"/>
          <a:stretch/>
        </p:blipFill>
        <p:spPr>
          <a:xfrm>
            <a:off x="471875" y="1838500"/>
            <a:ext cx="4865625" cy="5019500"/>
          </a:xfrm>
          <a:prstGeom prst="rect">
            <a:avLst/>
          </a:prstGeom>
          <a:noFill/>
          <a:ln>
            <a:noFill/>
          </a:ln>
        </p:spPr>
      </p:pic>
      <p:pic>
        <p:nvPicPr>
          <p:cNvPr id="306" name="Google Shape;306;p5"/>
          <p:cNvPicPr preferRelativeResize="0"/>
          <p:nvPr/>
        </p:nvPicPr>
        <p:blipFill rotWithShape="1">
          <a:blip r:embed="rId4">
            <a:alphaModFix/>
          </a:blip>
          <a:srcRect b="0" l="0" r="0" t="0"/>
          <a:stretch/>
        </p:blipFill>
        <p:spPr>
          <a:xfrm>
            <a:off x="5839422" y="2187019"/>
            <a:ext cx="5960835" cy="4056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6"/>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alibri"/>
              <a:buNone/>
            </a:pPr>
            <a:r>
              <a:rPr lang="en-US" sz="3200">
                <a:latin typeface="Calibri"/>
                <a:ea typeface="Calibri"/>
                <a:cs typeface="Calibri"/>
                <a:sym typeface="Calibri"/>
              </a:rPr>
              <a:t>VICTIMS BY AGE</a:t>
            </a:r>
            <a:endParaRPr>
              <a:latin typeface="Calibri"/>
              <a:ea typeface="Calibri"/>
              <a:cs typeface="Calibri"/>
              <a:sym typeface="Calibri"/>
            </a:endParaRPr>
          </a:p>
        </p:txBody>
      </p:sp>
      <p:sp>
        <p:nvSpPr>
          <p:cNvPr id="313" name="Google Shape;313;p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14" name="Google Shape;314;p6"/>
          <p:cNvSpPr/>
          <p:nvPr/>
        </p:nvSpPr>
        <p:spPr>
          <a:xfrm>
            <a:off x="94747" y="5429839"/>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5" name="Google Shape;315;p6"/>
          <p:cNvPicPr preferRelativeResize="0"/>
          <p:nvPr/>
        </p:nvPicPr>
        <p:blipFill rotWithShape="1">
          <a:blip r:embed="rId3">
            <a:alphaModFix/>
          </a:blip>
          <a:srcRect b="1388" l="0" r="0" t="0"/>
          <a:stretch/>
        </p:blipFill>
        <p:spPr>
          <a:xfrm>
            <a:off x="2182109" y="1584265"/>
            <a:ext cx="7294727" cy="43923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7"/>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000000"/>
              </a:buClr>
              <a:buSzPts val="3200"/>
              <a:buFont typeface="Calibri"/>
              <a:buNone/>
            </a:pPr>
            <a:r>
              <a:rPr b="1" i="0" lang="en-US" u="none" strike="noStrike">
                <a:solidFill>
                  <a:srgbClr val="000000"/>
                </a:solidFill>
                <a:latin typeface="Calibri"/>
                <a:ea typeface="Calibri"/>
                <a:cs typeface="Calibri"/>
                <a:sym typeface="Calibri"/>
              </a:rPr>
              <a:t>QUESTION</a:t>
            </a:r>
            <a:r>
              <a:rPr lang="en-US"/>
              <a:t> 2</a:t>
            </a:r>
            <a:endParaRPr/>
          </a:p>
        </p:txBody>
      </p:sp>
      <p:sp>
        <p:nvSpPr>
          <p:cNvPr id="322" name="Google Shape;322;p7"/>
          <p:cNvSpPr txBox="1"/>
          <p:nvPr>
            <p:ph idx="2" type="body"/>
          </p:nvPr>
        </p:nvSpPr>
        <p:spPr>
          <a:xfrm>
            <a:off x="159300" y="1648186"/>
            <a:ext cx="4595636" cy="1010173"/>
          </a:xfrm>
          <a:prstGeom prst="rect">
            <a:avLst/>
          </a:prstGeom>
          <a:noFill/>
          <a:ln>
            <a:noFill/>
          </a:ln>
        </p:spPr>
        <p:txBody>
          <a:bodyPr anchorCtr="0" anchor="ctr" bIns="0" lIns="0" spcFirstLastPara="1" rIns="0" wrap="square" tIns="0">
            <a:noAutofit/>
          </a:bodyPr>
          <a:lstStyle/>
          <a:p>
            <a:pPr indent="0" lvl="0" marL="158750" marR="0" rtl="0" algn="l">
              <a:lnSpc>
                <a:spcPct val="100000"/>
              </a:lnSpc>
              <a:spcBef>
                <a:spcPts val="0"/>
              </a:spcBef>
              <a:spcAft>
                <a:spcPts val="0"/>
              </a:spcAft>
              <a:buClr>
                <a:schemeClr val="lt1"/>
              </a:buClr>
              <a:buSzPts val="1100"/>
              <a:buNone/>
            </a:pPr>
            <a:r>
              <a:rPr b="1" i="0" lang="en-US" sz="1800" u="none" cap="none" strike="noStrike">
                <a:solidFill>
                  <a:srgbClr val="2C567A"/>
                </a:solidFill>
                <a:latin typeface="Calibri"/>
                <a:ea typeface="Calibri"/>
                <a:cs typeface="Calibri"/>
                <a:sym typeface="Calibri"/>
              </a:rPr>
              <a:t>Location ( Where are the crimes being committed. Which neighborhoods/areas are most dangerous.)</a:t>
            </a:r>
            <a:endParaRPr>
              <a:solidFill>
                <a:srgbClr val="2C567A"/>
              </a:solidFill>
              <a:latin typeface="Calibri"/>
              <a:ea typeface="Calibri"/>
              <a:cs typeface="Calibri"/>
              <a:sym typeface="Calibri"/>
            </a:endParaRPr>
          </a:p>
        </p:txBody>
      </p:sp>
      <p:pic>
        <p:nvPicPr>
          <p:cNvPr descr="Pencil" id="323" name="Google Shape;323;p7"/>
          <p:cNvPicPr preferRelativeResize="0"/>
          <p:nvPr>
            <p:ph idx="5" type="pic"/>
          </p:nvPr>
        </p:nvPicPr>
        <p:blipFill rotWithShape="1">
          <a:blip r:embed="rId3">
            <a:alphaModFix/>
          </a:blip>
          <a:srcRect b="0" l="0" r="0" t="0"/>
          <a:stretch/>
        </p:blipFill>
        <p:spPr>
          <a:xfrm>
            <a:off x="5282969" y="1850968"/>
            <a:ext cx="605487" cy="605487"/>
          </a:xfrm>
          <a:prstGeom prst="rect">
            <a:avLst/>
          </a:prstGeom>
          <a:noFill/>
          <a:ln>
            <a:noFill/>
          </a:ln>
        </p:spPr>
      </p:pic>
      <p:sp>
        <p:nvSpPr>
          <p:cNvPr id="324" name="Google Shape;324;p7"/>
          <p:cNvSpPr txBox="1"/>
          <p:nvPr>
            <p:ph idx="1" type="body"/>
          </p:nvPr>
        </p:nvSpPr>
        <p:spPr>
          <a:xfrm>
            <a:off x="680934" y="2863158"/>
            <a:ext cx="4074002" cy="284664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600"/>
              <a:buNone/>
            </a:pPr>
            <a:r>
              <a:rPr lang="en-US"/>
              <a:t>Neighborhoods where the most crimes are being committed are located in south parts of </a:t>
            </a:r>
            <a:endParaRPr/>
          </a:p>
          <a:p>
            <a:pPr indent="0" lvl="0" marL="0" rtl="0" algn="l">
              <a:lnSpc>
                <a:spcPct val="90000"/>
              </a:lnSpc>
              <a:spcBef>
                <a:spcPts val="0"/>
              </a:spcBef>
              <a:spcAft>
                <a:spcPts val="0"/>
              </a:spcAft>
              <a:buClr>
                <a:schemeClr val="dk1"/>
              </a:buClr>
              <a:buSzPts val="1600"/>
              <a:buNone/>
            </a:pPr>
            <a:r>
              <a:rPr lang="en-US"/>
              <a:t>Los Angeles.</a:t>
            </a:r>
            <a:endParaRPr/>
          </a:p>
          <a:p>
            <a:pPr indent="0" lvl="0" marL="0" rtl="0" algn="l">
              <a:lnSpc>
                <a:spcPct val="90000"/>
              </a:lnSpc>
              <a:spcBef>
                <a:spcPts val="1000"/>
              </a:spcBef>
              <a:spcAft>
                <a:spcPts val="0"/>
              </a:spcAft>
              <a:buClr>
                <a:schemeClr val="dk1"/>
              </a:buClr>
              <a:buSzPts val="1600"/>
              <a:buNone/>
            </a:pPr>
            <a:r>
              <a:rPr lang="en-US"/>
              <a:t>The most dangerous neighborhood according the data is 77</a:t>
            </a:r>
            <a:r>
              <a:rPr baseline="30000" lang="en-US"/>
              <a:t>Th </a:t>
            </a:r>
            <a:r>
              <a:rPr lang="en-US"/>
              <a:t>street</a:t>
            </a:r>
            <a:r>
              <a:rPr baseline="30000" lang="en-US"/>
              <a:t>  </a:t>
            </a:r>
            <a:r>
              <a:rPr lang="en-US"/>
              <a:t> </a:t>
            </a:r>
            <a:endParaRPr/>
          </a:p>
          <a:p>
            <a:pPr indent="0" lvl="0" marL="0" rtl="0" algn="r">
              <a:lnSpc>
                <a:spcPct val="90000"/>
              </a:lnSpc>
              <a:spcBef>
                <a:spcPts val="1000"/>
              </a:spcBef>
              <a:spcAft>
                <a:spcPts val="0"/>
              </a:spcAft>
              <a:buClr>
                <a:schemeClr val="dk1"/>
              </a:buClr>
              <a:buSzPts val="1600"/>
              <a:buNone/>
            </a:pPr>
            <a:r>
              <a:t/>
            </a:r>
            <a:endParaRPr sz="1600"/>
          </a:p>
        </p:txBody>
      </p:sp>
      <p:sp>
        <p:nvSpPr>
          <p:cNvPr id="325" name="Google Shape;325;p7"/>
          <p:cNvSpPr txBox="1"/>
          <p:nvPr>
            <p:ph idx="3" type="body"/>
          </p:nvPr>
        </p:nvSpPr>
        <p:spPr>
          <a:xfrm>
            <a:off x="7214279" y="2863158"/>
            <a:ext cx="4074002" cy="857482"/>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1600"/>
              <a:buNone/>
            </a:pPr>
            <a:r>
              <a:rPr lang="en-US" sz="1600"/>
              <a:t>Most of the crimes w</a:t>
            </a:r>
            <a:r>
              <a:rPr lang="en-US"/>
              <a:t>ere</a:t>
            </a:r>
            <a:r>
              <a:rPr lang="en-US" sz="1600"/>
              <a:t> reported in single family dwellings, multi-unit dwellings (apartment, duplex, etc)</a:t>
            </a:r>
            <a:endParaRPr/>
          </a:p>
        </p:txBody>
      </p:sp>
      <p:pic>
        <p:nvPicPr>
          <p:cNvPr descr="Laptop" id="326" name="Google Shape;326;p7"/>
          <p:cNvPicPr preferRelativeResize="0"/>
          <p:nvPr>
            <p:ph idx="6" type="pic"/>
          </p:nvPr>
        </p:nvPicPr>
        <p:blipFill rotWithShape="1">
          <a:blip r:embed="rId4">
            <a:alphaModFix/>
          </a:blip>
          <a:srcRect b="0" l="0" r="0" t="0"/>
          <a:stretch/>
        </p:blipFill>
        <p:spPr>
          <a:xfrm>
            <a:off x="6298782" y="4906113"/>
            <a:ext cx="605487" cy="605487"/>
          </a:xfrm>
          <a:prstGeom prst="rect">
            <a:avLst/>
          </a:prstGeom>
          <a:noFill/>
          <a:ln>
            <a:noFill/>
          </a:ln>
        </p:spPr>
      </p:pic>
      <p:sp>
        <p:nvSpPr>
          <p:cNvPr id="327" name="Google Shape;327;p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328" name="Google Shape;328;p7"/>
          <p:cNvSpPr/>
          <p:nvPr/>
        </p:nvSpPr>
        <p:spPr>
          <a:xfrm>
            <a:off x="159300" y="5446151"/>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8"/>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4324"/>
              <a:buFont typeface="Arial"/>
              <a:buNone/>
            </a:pPr>
            <a:r>
              <a:rPr b="0" i="0" lang="en-US" sz="4000" u="none" cap="none" strike="noStrike">
                <a:latin typeface="Arial"/>
                <a:ea typeface="Arial"/>
                <a:cs typeface="Arial"/>
                <a:sym typeface="Arial"/>
              </a:rPr>
              <a:t>Crimes by </a:t>
            </a:r>
            <a:r>
              <a:rPr b="0" lang="en-US" sz="4000">
                <a:latin typeface="Arial"/>
                <a:ea typeface="Arial"/>
                <a:cs typeface="Arial"/>
                <a:sym typeface="Arial"/>
              </a:rPr>
              <a:t>N</a:t>
            </a:r>
            <a:r>
              <a:rPr b="0" i="0" lang="en-US" sz="4000" u="none" cap="none" strike="noStrike">
                <a:latin typeface="Arial"/>
                <a:ea typeface="Arial"/>
                <a:cs typeface="Arial"/>
                <a:sym typeface="Arial"/>
              </a:rPr>
              <a:t>eighborhoods</a:t>
            </a:r>
            <a:endParaRPr sz="4000"/>
          </a:p>
        </p:txBody>
      </p:sp>
      <p:sp>
        <p:nvSpPr>
          <p:cNvPr id="335" name="Google Shape;335;p8"/>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36" name="Google Shape;336;p8"/>
          <p:cNvPicPr preferRelativeResize="0"/>
          <p:nvPr/>
        </p:nvPicPr>
        <p:blipFill rotWithShape="1">
          <a:blip r:embed="rId3">
            <a:alphaModFix/>
          </a:blip>
          <a:srcRect b="0" l="0" r="0" t="0"/>
          <a:stretch/>
        </p:blipFill>
        <p:spPr>
          <a:xfrm>
            <a:off x="1149235" y="1435624"/>
            <a:ext cx="9610725" cy="4495800"/>
          </a:xfrm>
          <a:prstGeom prst="rect">
            <a:avLst/>
          </a:prstGeom>
          <a:noFill/>
          <a:ln>
            <a:noFill/>
          </a:ln>
        </p:spPr>
      </p:pic>
      <p:sp>
        <p:nvSpPr>
          <p:cNvPr id="337" name="Google Shape;337;p8"/>
          <p:cNvSpPr/>
          <p:nvPr/>
        </p:nvSpPr>
        <p:spPr>
          <a:xfrm>
            <a:off x="141881" y="5540215"/>
            <a:ext cx="1687398" cy="131975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9"/>
          <p:cNvSpPr txBox="1"/>
          <p:nvPr>
            <p:ph type="title"/>
          </p:nvPr>
        </p:nvSpPr>
        <p:spPr>
          <a:xfrm>
            <a:off x="507556" y="24151"/>
            <a:ext cx="11150600" cy="92033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4324"/>
              <a:buFont typeface="Arial"/>
              <a:buNone/>
            </a:pPr>
            <a:r>
              <a:rPr b="0" i="0" lang="en-US" sz="4000" u="none" cap="none" strike="noStrike">
                <a:latin typeface="Arial"/>
                <a:ea typeface="Arial"/>
                <a:cs typeface="Arial"/>
                <a:sym typeface="Arial"/>
              </a:rPr>
              <a:t>Places where crimes happen</a:t>
            </a:r>
            <a:endParaRPr sz="4000"/>
          </a:p>
        </p:txBody>
      </p:sp>
      <p:graphicFrame>
        <p:nvGraphicFramePr>
          <p:cNvPr descr="pie chart" id="344" name="Google Shape;344;p9"/>
          <p:cNvGraphicFramePr/>
          <p:nvPr/>
        </p:nvGraphicFramePr>
        <p:xfrm>
          <a:off x="6085314" y="1603524"/>
          <a:ext cx="6106686" cy="4071125"/>
        </p:xfrm>
        <a:graphic>
          <a:graphicData uri="http://schemas.openxmlformats.org/drawingml/2006/chart">
            <c:chart r:id="rId3"/>
          </a:graphicData>
        </a:graphic>
      </p:graphicFrame>
      <p:sp>
        <p:nvSpPr>
          <p:cNvPr id="345" name="Google Shape;345;p9"/>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346" name="Google Shape;346;p9"/>
          <p:cNvPicPr preferRelativeResize="0"/>
          <p:nvPr/>
        </p:nvPicPr>
        <p:blipFill rotWithShape="1">
          <a:blip r:embed="rId4">
            <a:alphaModFix/>
          </a:blip>
          <a:srcRect b="0" l="0" r="0" t="0"/>
          <a:stretch/>
        </p:blipFill>
        <p:spPr>
          <a:xfrm>
            <a:off x="348792" y="1102090"/>
            <a:ext cx="8652481" cy="5652215"/>
          </a:xfrm>
          <a:prstGeom prst="rect">
            <a:avLst/>
          </a:prstGeom>
          <a:noFill/>
          <a:ln>
            <a:noFill/>
          </a:ln>
        </p:spPr>
      </p:pic>
      <p:sp>
        <p:nvSpPr>
          <p:cNvPr id="347" name="Google Shape;347;p9"/>
          <p:cNvSpPr/>
          <p:nvPr/>
        </p:nvSpPr>
        <p:spPr>
          <a:xfrm>
            <a:off x="386495" y="6089714"/>
            <a:ext cx="1178351" cy="76563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ontoso v2">
      <a:dk1>
        <a:srgbClr val="000000"/>
      </a:dk1>
      <a:lt1>
        <a:srgbClr val="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2023-11-20T16:33:24Z</dcterms:created>
  <dc:creator>Yuriy Komissarov</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